
<file path=[Content_Types].xml><?xml version="1.0" encoding="utf-8"?>
<ns0:Types xmlns:ns0="http://schemas.openxmlformats.org/package/2006/content-types">
  <ns0:Default Extension="xml" ContentType="application/xml"/>
  <ns0:Default Extension="rels" ContentType="application/vnd.openxmlformats-package.relationships+xml"/>
  <ns0:Default Extension="jpeg" ContentType="image/jpeg"/>
  <ns0:Default Extension="jpg" ContentType="image/jpg"/>
  <ns0:Default Extension="svg" ContentType="image/svg+xml"/>
  <ns0:Default Extension="png" ContentType="image/png"/>
  <ns0:Default Extension="gif" ContentType="image/gif"/>
  <ns0:Default Extension="m4v" ContentType="video/mp4"/>
  <ns0:Default Extension="mp4" ContentType="video/mp4"/>
  <ns0:Default Extension="vml" ContentType="application/vnd.openxmlformats-officedocument.vmlDrawing"/>
  <ns0:Default Extension="xlsx" ContentType="application/vnd.openxmlformats-officedocument.spreadsheetml.sheet"/>
  <ns0:Override PartName="/ppt/presentation.xml" ContentType="application/vnd.openxmlformats-officedocument.presentationml.presentation.main+xml"/>
  <ns0:Override PartName="/ppt/notesMasters/notesMaster1.xml" ContentType="application/vnd.openxmlformats-officedocument.presentationml.notesMaster+xml"/>
  <ns0:Override PartName="/ppt/slideMasters/slideMaster1.xml" ContentType="application/vnd.openxmlformats-officedocument.presentationml.slideMaster+xml"/>
  <ns0:Override PartName="/ppt/slides/slide1.xml" ContentType="application/vnd.openxmlformats-officedocument.presentationml.slide+xml"/>
  <ns0:Override PartName="/ppt/slideMasters/slideMaster2.xml" ContentType="application/vnd.openxmlformats-officedocument.presentationml.slideMaster+xml"/>
  <ns0:Override PartName="/ppt/slides/slide2.xml" ContentType="application/vnd.openxmlformats-officedocument.presentationml.slide+xml"/>
  <ns0:Override PartName="/ppt/slideMasters/slideMaster3.xml" ContentType="application/vnd.openxmlformats-officedocument.presentationml.slideMaster+xml"/>
  <ns0:Override PartName="/ppt/slides/slide3.xml" ContentType="application/vnd.openxmlformats-officedocument.presentationml.slide+xml"/>
  <ns0:Override PartName="/ppt/slideMasters/slideMaster4.xml" ContentType="application/vnd.openxmlformats-officedocument.presentationml.slideMaster+xml"/>
  <ns0:Override PartName="/ppt/slides/slide4.xml" ContentType="application/vnd.openxmlformats-officedocument.presentationml.slide+xml"/>
  <ns0:Override PartName="/ppt/slideMasters/slideMaster5.xml" ContentType="application/vnd.openxmlformats-officedocument.presentationml.slideMaster+xml"/>
  <ns0:Override PartName="/ppt/slides/slide5.xml" ContentType="application/vnd.openxmlformats-officedocument.presentationml.slide+xml"/>
  <ns0:Override PartName="/ppt/slideMasters/slideMaster6.xml" ContentType="application/vnd.openxmlformats-officedocument.presentationml.slideMaster+xml"/>
  <ns0:Override PartName="/ppt/slides/slide6.xml" ContentType="application/vnd.openxmlformats-officedocument.presentationml.slide+xml"/>
  <ns0:Override PartName="/ppt/slideMasters/slideMaster7.xml" ContentType="application/vnd.openxmlformats-officedocument.presentationml.slideMaster+xml"/>
  <ns0:Override PartName="/ppt/slides/slide7.xml" ContentType="application/vnd.openxmlformats-officedocument.presentationml.slide+xml"/>
  <ns0:Override PartName="/ppt/slideMasters/slideMaster8.xml" ContentType="application/vnd.openxmlformats-officedocument.presentationml.slideMaster+xml"/>
  <ns0:Override PartName="/ppt/slides/slide8.xml" ContentType="application/vnd.openxmlformats-officedocument.presentationml.slide+xml"/>
  <ns0:Override PartName="/ppt/slideMasters/slideMaster9.xml" ContentType="application/vnd.openxmlformats-officedocument.presentationml.slideMaster+xml"/>
  <ns0:Override PartName="/ppt/slides/slide9.xml" ContentType="application/vnd.openxmlformats-officedocument.presentationml.slide+xml"/>
  <ns0:Override PartName="/ppt/slideMasters/slideMaster10.xml" ContentType="application/vnd.openxmlformats-officedocument.presentationml.slideMaster+xml"/>
  <ns0:Override PartName="/ppt/slides/slide10.xml" ContentType="application/vnd.openxmlformats-officedocument.presentationml.slide+xml"/>
  <ns0:Override PartName="/ppt/slideMasters/slideMaster11.xml" ContentType="application/vnd.openxmlformats-officedocument.presentationml.slideMaster+xml"/>
  <ns0:Override PartName="/ppt/slides/slide11.xml" ContentType="application/vnd.openxmlformats-officedocument.presentationml.slide+xml"/>
  <ns0:Override PartName="/ppt/slideMasters/slideMaster12.xml" ContentType="application/vnd.openxmlformats-officedocument.presentationml.slideMaster+xml"/>
  <ns0:Override PartName="/ppt/slides/slide12.xml" ContentType="application/vnd.openxmlformats-officedocument.presentationml.slide+xml"/>
  <ns0:Override PartName="/ppt/slideMasters/slideMaster13.xml" ContentType="application/vnd.openxmlformats-officedocument.presentationml.slideMaster+xml"/>
  <ns0:Override PartName="/ppt/slides/slide13.xml" ContentType="application/vnd.openxmlformats-officedocument.presentationml.slide+xml"/>
  <ns0:Override PartName="/ppt/slideMasters/slideMaster14.xml" ContentType="application/vnd.openxmlformats-officedocument.presentationml.slideMaster+xml"/>
  <ns0:Override PartName="/ppt/slides/slide14.xml" ContentType="application/vnd.openxmlformats-officedocument.presentationml.slide+xml"/>
  <ns0:Override PartName="/ppt/slideMasters/slideMaster15.xml" ContentType="application/vnd.openxmlformats-officedocument.presentationml.slideMaster+xml"/>
  <ns0:Override PartName="/ppt/slides/slide15.xml" ContentType="application/vnd.openxmlformats-officedocument.presentationml.slide+xml"/>
  <ns0:Override PartName="/ppt/slideMasters/slideMaster16.xml" ContentType="application/vnd.openxmlformats-officedocument.presentationml.slideMaster+xml"/>
  <ns0:Override PartName="/ppt/slides/slide16.xml" ContentType="application/vnd.openxmlformats-officedocument.presentationml.slide+xml"/>
  <ns0:Override PartName="/ppt/slideMasters/slideMaster17.xml" ContentType="application/vnd.openxmlformats-officedocument.presentationml.slideMaster+xml"/>
  <ns0:Override PartName="/ppt/slides/slide17.xml" ContentType="application/vnd.openxmlformats-officedocument.presentationml.slide+xml"/>
  <ns0:Override PartName="/ppt/slideMasters/slideMaster18.xml" ContentType="application/vnd.openxmlformats-officedocument.presentationml.slideMaster+xml"/>
  <ns0:Override PartName="/ppt/slides/slide18.xml" ContentType="application/vnd.openxmlformats-officedocument.presentationml.slide+xml"/>
  <ns0:Override PartName="/ppt/slideMasters/slideMaster19.xml" ContentType="application/vnd.openxmlformats-officedocument.presentationml.slideMaster+xml"/>
  <ns0:Override PartName="/ppt/slides/slide19.xml" ContentType="application/vnd.openxmlformats-officedocument.presentationml.slide+xml"/>
  <ns0:Override PartName="/ppt/slideMasters/slideMaster20.xml" ContentType="application/vnd.openxmlformats-officedocument.presentationml.slideMaster+xml"/>
  <ns0:Override PartName="/ppt/slides/slide20.xml" ContentType="application/vnd.openxmlformats-officedocument.presentationml.slide+xml"/>
  <ns0:Override PartName="/ppt/slideMasters/slideMaster21.xml" ContentType="application/vnd.openxmlformats-officedocument.presentationml.slideMaster+xml"/>
  <ns0:Override PartName="/ppt/slides/slide21.xml" ContentType="application/vnd.openxmlformats-officedocument.presentationml.slide+xml"/>
  <ns0:Override PartName="/ppt/slideMasters/slideMaster22.xml" ContentType="application/vnd.openxmlformats-officedocument.presentationml.slideMaster+xml"/>
  <ns0:Override PartName="/ppt/slides/slide22.xml" ContentType="application/vnd.openxmlformats-officedocument.presentationml.slide+xml"/>
  <ns0:Override PartName="/ppt/slideMasters/slideMaster23.xml" ContentType="application/vnd.openxmlformats-officedocument.presentationml.slideMaster+xml"/>
  <ns0:Override PartName="/ppt/slides/slide23.xml" ContentType="application/vnd.openxmlformats-officedocument.presentationml.slide+xml"/>
  <ns0:Override PartName="/ppt/slideMasters/slideMaster24.xml" ContentType="application/vnd.openxmlformats-officedocument.presentationml.slideMaster+xml"/>
  <ns0:Override PartName="/ppt/slides/slide24.xml" ContentType="application/vnd.openxmlformats-officedocument.presentationml.slide+xml"/>
  <ns0:Override PartName="/ppt/slideMasters/slideMaster25.xml" ContentType="application/vnd.openxmlformats-officedocument.presentationml.slideMaster+xml"/>
  <ns0:Override PartName="/ppt/slides/slide25.xml" ContentType="application/vnd.openxmlformats-officedocument.presentationml.slide+xml"/>
  <ns0:Override PartName="/ppt/slideMasters/slideMaster26.xml" ContentType="application/vnd.openxmlformats-officedocument.presentationml.slideMaster+xml"/>
  <ns0:Override PartName="/ppt/slides/slide26.xml" ContentType="application/vnd.openxmlformats-officedocument.presentationml.slide+xml"/>
  <ns0:Override PartName="/ppt/slideMasters/slideMaster27.xml" ContentType="application/vnd.openxmlformats-officedocument.presentationml.slideMaster+xml"/>
  <ns0:Override PartName="/ppt/slides/slide27.xml" ContentType="application/vnd.openxmlformats-officedocument.presentationml.slide+xml"/>
  <ns0:Override PartName="/ppt/slideMasters/slideMaster28.xml" ContentType="application/vnd.openxmlformats-officedocument.presentationml.slideMaster+xml"/>
  <ns0:Override PartName="/ppt/slides/slide28.xml" ContentType="application/vnd.openxmlformats-officedocument.presentationml.slide+xml"/>
  <ns0:Override PartName="/ppt/slideMasters/slideMaster29.xml" ContentType="application/vnd.openxmlformats-officedocument.presentationml.slideMaster+xml"/>
  <ns0:Override PartName="/ppt/slides/slide29.xml" ContentType="application/vnd.openxmlformats-officedocument.presentationml.slide+xml"/>
  <ns0:Override PartName="/ppt/slideMasters/slideMaster30.xml" ContentType="application/vnd.openxmlformats-officedocument.presentationml.slideMaster+xml"/>
  <ns0:Override PartName="/ppt/slides/slide30.xml" ContentType="application/vnd.openxmlformats-officedocument.presentationml.slide+xml"/>
  <ns0:Override PartName="/ppt/slideMasters/slideMaster31.xml" ContentType="application/vnd.openxmlformats-officedocument.presentationml.slideMaster+xml"/>
  <ns0:Override PartName="/ppt/slides/slide31.xml" ContentType="application/vnd.openxmlformats-officedocument.presentationml.slide+xml"/>
  <ns0:Override PartName="/ppt/slideMasters/slideMaster32.xml" ContentType="application/vnd.openxmlformats-officedocument.presentationml.slideMaster+xml"/>
  <ns0:Override PartName="/ppt/slides/slide32.xml" ContentType="application/vnd.openxmlformats-officedocument.presentationml.slide+xml"/>
  <ns0:Override PartName="/ppt/slideMasters/slideMaster33.xml" ContentType="application/vnd.openxmlformats-officedocument.presentationml.slideMaster+xml"/>
  <ns0:Override PartName="/ppt/slides/slide33.xml" ContentType="application/vnd.openxmlformats-officedocument.presentationml.slide+xml"/>
  <ns0:Override PartName="/ppt/presProps.xml" ContentType="application/vnd.openxmlformats-officedocument.presentationml.presProps+xml"/>
  <ns0:Override PartName="/ppt/viewProps.xml" ContentType="application/vnd.openxmlformats-officedocument.presentationml.viewProps+xml"/>
  <ns0:Override PartName="/ppt/theme/theme1.xml" ContentType="application/vnd.openxmlformats-officedocument.theme+xml"/>
  <ns0:Override PartName="/ppt/tableStyles.xml" ContentType="application/vnd.openxmlformats-officedocument.presentationml.tableStyles+xml"/>
  <ns0:Override PartName="/ppt/slideLayouts/slideLayout1.xml" ContentType="application/vnd.openxmlformats-officedocument.presentationml.slideLayout+xml"/>
  <ns0:Override PartName="/ppt/notesSlides/notesSlide1.xml" ContentType="application/vnd.openxmlformats-officedocument.presentationml.notesSlide+xml"/>
  <ns0:Override PartName="/ppt/notesSlides/notesSlide2.xml" ContentType="application/vnd.openxmlformats-officedocument.presentationml.notesSlide+xml"/>
  <ns0:Override PartName="/ppt/notesSlides/notesSlide3.xml" ContentType="application/vnd.openxmlformats-officedocument.presentationml.notesSlide+xml"/>
  <ns0:Override PartName="/ppt/notesSlides/notesSlide4.xml" ContentType="application/vnd.openxmlformats-officedocument.presentationml.notesSlide+xml"/>
  <ns0:Override PartName="/ppt/notesSlides/notesSlide5.xml" ContentType="application/vnd.openxmlformats-officedocument.presentationml.notesSlide+xml"/>
  <ns0:Override PartName="/ppt/notesSlides/notesSlide6.xml" ContentType="application/vnd.openxmlformats-officedocument.presentationml.notesSlide+xml"/>
  <ns0:Override PartName="/ppt/notesSlides/notesSlide7.xml" ContentType="application/vnd.openxmlformats-officedocument.presentationml.notesSlide+xml"/>
  <ns0:Override PartName="/ppt/notesSlides/notesSlide8.xml" ContentType="application/vnd.openxmlformats-officedocument.presentationml.notesSlide+xml"/>
  <ns0:Override PartName="/ppt/notesSlides/notesSlide9.xml" ContentType="application/vnd.openxmlformats-officedocument.presentationml.notesSlide+xml"/>
  <ns0:Override PartName="/ppt/notesSlides/notesSlide10.xml" ContentType="application/vnd.openxmlformats-officedocument.presentationml.notesSlide+xml"/>
  <ns0:Override PartName="/ppt/notesSlides/notesSlide11.xml" ContentType="application/vnd.openxmlformats-officedocument.presentationml.notesSlide+xml"/>
  <ns0:Override PartName="/ppt/notesSlides/notesSlide12.xml" ContentType="application/vnd.openxmlformats-officedocument.presentationml.notesSlide+xml"/>
  <ns0:Override PartName="/ppt/notesSlides/notesSlide13.xml" ContentType="application/vnd.openxmlformats-officedocument.presentationml.notesSlide+xml"/>
  <ns0:Override PartName="/ppt/notesSlides/notesSlide14.xml" ContentType="application/vnd.openxmlformats-officedocument.presentationml.notesSlide+xml"/>
  <ns0:Override PartName="/ppt/notesSlides/notesSlide15.xml" ContentType="application/vnd.openxmlformats-officedocument.presentationml.notesSlide+xml"/>
  <ns0:Override PartName="/ppt/notesSlides/notesSlide16.xml" ContentType="application/vnd.openxmlformats-officedocument.presentationml.notesSlide+xml"/>
  <ns0:Override PartName="/ppt/notesSlides/notesSlide17.xml" ContentType="application/vnd.openxmlformats-officedocument.presentationml.notesSlide+xml"/>
  <ns0:Override PartName="/ppt/notesSlides/notesSlide18.xml" ContentType="application/vnd.openxmlformats-officedocument.presentationml.notesSlide+xml"/>
  <ns0:Override PartName="/ppt/notesSlides/notesSlide19.xml" ContentType="application/vnd.openxmlformats-officedocument.presentationml.notesSlide+xml"/>
  <ns0:Override PartName="/ppt/notesSlides/notesSlide20.xml" ContentType="application/vnd.openxmlformats-officedocument.presentationml.notesSlide+xml"/>
  <ns0:Override PartName="/ppt/notesSlides/notesSlide21.xml" ContentType="application/vnd.openxmlformats-officedocument.presentationml.notesSlide+xml"/>
  <ns0:Override PartName="/ppt/notesSlides/notesSlide22.xml" ContentType="application/vnd.openxmlformats-officedocument.presentationml.notesSlide+xml"/>
  <ns0:Override PartName="/ppt/notesSlides/notesSlide23.xml" ContentType="application/vnd.openxmlformats-officedocument.presentationml.notesSlide+xml"/>
  <ns0:Override PartName="/ppt/notesSlides/notesSlide24.xml" ContentType="application/vnd.openxmlformats-officedocument.presentationml.notesSlide+xml"/>
  <ns0:Override PartName="/ppt/notesSlides/notesSlide25.xml" ContentType="application/vnd.openxmlformats-officedocument.presentationml.notesSlide+xml"/>
  <ns0:Override PartName="/ppt/notesSlides/notesSlide26.xml" ContentType="application/vnd.openxmlformats-officedocument.presentationml.notesSlide+xml"/>
  <ns0:Override PartName="/ppt/notesSlides/notesSlide27.xml" ContentType="application/vnd.openxmlformats-officedocument.presentationml.notesSlide+xml"/>
  <ns0:Override PartName="/ppt/notesSlides/notesSlide28.xml" ContentType="application/vnd.openxmlformats-officedocument.presentationml.notesSlide+xml"/>
  <ns0:Override PartName="/ppt/notesSlides/notesSlide29.xml" ContentType="application/vnd.openxmlformats-officedocument.presentationml.notesSlide+xml"/>
  <ns0:Override PartName="/ppt/notesSlides/notesSlide30.xml" ContentType="application/vnd.openxmlformats-officedocument.presentationml.notesSlide+xml"/>
  <ns0:Override PartName="/ppt/notesSlides/notesSlide31.xml" ContentType="application/vnd.openxmlformats-officedocument.presentationml.notesSlide+xml"/>
  <ns0:Override PartName="/ppt/notesSlides/notesSlide32.xml" ContentType="application/vnd.openxmlformats-officedocument.presentationml.notesSlide+xml"/>
  <ns0:Override PartName="/ppt/notesSlides/notesSlide33.xml" ContentType="application/vnd.openxmlformats-officedocument.presentationml.notesSlide+xml"/>
  <ns0:Override PartName="/docProps/core.xml" ContentType="application/vnd.openxmlformats-package.core-properties+xml"/>
  <ns0:Override PartName="/docProps/app.xml" ContentType="application/vnd.openxmlformats-officedocument.extended-properties+xml"/>
  <ns0:Override PartName="/docProps/custom.xml" ContentType="application/vnd.openxmlformats-officedocument.custom-properties+xml"/>
</ns0: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notesMasterIdLst>
    <p:notesMasterId r:id="rId35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jpeg"/><Relationship Id="rId2" Type="http://schemas.openxmlformats.org/officeDocument/2006/relationships/image" Target="../media/image-10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jpe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image" Target="../media/image-11-4.png"/><Relationship Id="rId5" Type="http://schemas.openxmlformats.org/officeDocument/2006/relationships/image" Target="../media/image-11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jpeg"/><Relationship Id="rId2" Type="http://schemas.openxmlformats.org/officeDocument/2006/relationships/image" Target="../media/image-14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jpeg"/><Relationship Id="rId2" Type="http://schemas.openxmlformats.org/officeDocument/2006/relationships/image" Target="../media/image-15-2.png"/><Relationship Id="rId3" Type="http://schemas.openxmlformats.org/officeDocument/2006/relationships/image" Target="../media/image-15-3.png"/><Relationship Id="rId4" Type="http://schemas.openxmlformats.org/officeDocument/2006/relationships/image" Target="../media/image-15-4.png"/><Relationship Id="rId5" Type="http://schemas.openxmlformats.org/officeDocument/2006/relationships/image" Target="../media/image-15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jpeg"/><Relationship Id="rId2" Type="http://schemas.openxmlformats.org/officeDocument/2006/relationships/image" Target="../media/image-16-2.png"/><Relationship Id="rId3" Type="http://schemas.openxmlformats.org/officeDocument/2006/relationships/image" Target="../media/image-16-3.png"/><Relationship Id="rId4" Type="http://schemas.openxmlformats.org/officeDocument/2006/relationships/image" Target="../media/image-16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jpeg"/><Relationship Id="rId2" Type="http://schemas.openxmlformats.org/officeDocument/2006/relationships/image" Target="../media/image-17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jpeg"/><Relationship Id="rId2" Type="http://schemas.openxmlformats.org/officeDocument/2006/relationships/image" Target="../media/image-19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jpeg"/><Relationship Id="rId2" Type="http://schemas.openxmlformats.org/officeDocument/2006/relationships/image" Target="../media/image-20-2.png"/><Relationship Id="rId3" Type="http://schemas.openxmlformats.org/officeDocument/2006/relationships/image" Target="../media/image-20-3.png"/><Relationship Id="rId4" Type="http://schemas.openxmlformats.org/officeDocument/2006/relationships/image" Target="../media/image-20-4.png"/><Relationship Id="rId5" Type="http://schemas.openxmlformats.org/officeDocument/2006/relationships/image" Target="../media/image-20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1-1.jpeg"/><Relationship Id="rId2" Type="http://schemas.openxmlformats.org/officeDocument/2006/relationships/image" Target="../media/image-21-2.png"/><Relationship Id="rId3" Type="http://schemas.openxmlformats.org/officeDocument/2006/relationships/image" Target="../media/image-21-3.png"/><Relationship Id="rId4" Type="http://schemas.openxmlformats.org/officeDocument/2006/relationships/image" Target="../media/image-21-4.png"/><Relationship Id="rId5" Type="http://schemas.openxmlformats.org/officeDocument/2006/relationships/image" Target="../media/image-21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2-1.jpeg"/><Relationship Id="rId2" Type="http://schemas.openxmlformats.org/officeDocument/2006/relationships/image" Target="../media/image-22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4-1.jpeg"/><Relationship Id="rId2" Type="http://schemas.openxmlformats.org/officeDocument/2006/relationships/image" Target="../media/image-24-2.png"/><Relationship Id="rId3" Type="http://schemas.openxmlformats.org/officeDocument/2006/relationships/image" Target="../media/image-24-3.png"/><Relationship Id="rId4" Type="http://schemas.openxmlformats.org/officeDocument/2006/relationships/image" Target="../media/image-24-4.png"/><Relationship Id="rId5" Type="http://schemas.openxmlformats.org/officeDocument/2006/relationships/image" Target="../media/image-24-5.png"/><Relationship Id="rId6" Type="http://schemas.openxmlformats.org/officeDocument/2006/relationships/image" Target="../media/image-24-6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5-1.jpeg"/><Relationship Id="rId2" Type="http://schemas.openxmlformats.org/officeDocument/2006/relationships/image" Target="../media/image-25-2.png"/><Relationship Id="rId3" Type="http://schemas.openxmlformats.org/officeDocument/2006/relationships/image" Target="../media/image-25-3.png"/><Relationship Id="rId4" Type="http://schemas.openxmlformats.org/officeDocument/2006/relationships/image" Target="../media/image-25-4.png"/><Relationship Id="rId5" Type="http://schemas.openxmlformats.org/officeDocument/2006/relationships/image" Target="../media/image-25-5.png"/><Relationship Id="rId6" Type="http://schemas.openxmlformats.org/officeDocument/2006/relationships/image" Target="../media/image-25-6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6-1.jpeg"/><Relationship Id="rId2" Type="http://schemas.openxmlformats.org/officeDocument/2006/relationships/image" Target="../media/image-26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7-1.jpeg"/><Relationship Id="rId2" Type="http://schemas.openxmlformats.org/officeDocument/2006/relationships/image" Target="../media/image-27-2.png"/><Relationship Id="rId3" Type="http://schemas.openxmlformats.org/officeDocument/2006/relationships/image" Target="../media/image-27-3.png"/><Relationship Id="rId4" Type="http://schemas.openxmlformats.org/officeDocument/2006/relationships/image" Target="../media/image-27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8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9-1.jpeg"/><Relationship Id="rId2" Type="http://schemas.openxmlformats.org/officeDocument/2006/relationships/image" Target="../media/image-29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0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1-1.jpeg"/><Relationship Id="rId2" Type="http://schemas.openxmlformats.org/officeDocument/2006/relationships/image" Target="../media/image-3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2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eg"/><Relationship Id="rId2" Type="http://schemas.openxmlformats.org/officeDocument/2006/relationships/image" Target="../media/image-4-2.jpeg"/><Relationship Id="rId3" Type="http://schemas.openxmlformats.org/officeDocument/2006/relationships/image" Target="../media/image-4-3.jpeg"/><Relationship Id="rId4" Type="http://schemas.openxmlformats.org/officeDocument/2006/relationships/image" Target="../media/image-4-4.jpeg"/><Relationship Id="rId5" Type="http://schemas.openxmlformats.org/officeDocument/2006/relationships/image" Target="../media/image-4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jpe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jpeg"/><Relationship Id="rId2" Type="http://schemas.openxmlformats.org/officeDocument/2006/relationships/image" Target="../media/image-7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jpe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6" Type="http://schemas.openxmlformats.org/officeDocument/2006/relationships/image" Target="../media/image-9-6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1500" y="1500188"/>
            <a:ext cx="800100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5250"/>
              </a:lnSpc>
              <a:buNone/>
            </a:pPr>
            <a:r>
              <a:rPr lang="en-US" sz="37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模型蒸馏：从知识迁移到高效部署</a:t>
            </a:r>
            <a:endParaRPr lang="en-US" sz="3750" dirty="0"/>
          </a:p>
        </p:txBody>
      </p:sp>
      <p:sp>
        <p:nvSpPr>
          <p:cNvPr id="4" name="Text 1"/>
          <p:cNvSpPr/>
          <p:nvPr/>
        </p:nvSpPr>
        <p:spPr>
          <a:xfrm>
            <a:off x="571500" y="2243138"/>
            <a:ext cx="8001000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150"/>
              </a:lnSpc>
              <a:buNone/>
            </a:pPr>
            <a:endParaRPr lang="en-US" sz="2250" dirty="0"/>
          </a:p>
        </p:txBody>
      </p:sp>
      <p:sp>
        <p:nvSpPr>
          <p:cNvPr id="5" name="Shape 2"/>
          <p:cNvSpPr/>
          <p:nvPr/>
        </p:nvSpPr>
        <p:spPr>
          <a:xfrm>
            <a:off x="4269581" y="2976563"/>
            <a:ext cx="604838" cy="114300"/>
          </a:xfrm>
          <a:prstGeom prst="rect">
            <a:avLst/>
          </a:prstGeom>
          <a:solidFill>
            <a:srgbClr val="4F44FF"/>
          </a:solidFill>
          <a:ln/>
        </p:spPr>
      </p:sp>
      <p:sp>
        <p:nvSpPr>
          <p:cNvPr id="6" name="Text 3"/>
          <p:cNvSpPr/>
          <p:nvPr/>
        </p:nvSpPr>
        <p:spPr>
          <a:xfrm>
            <a:off x="571500" y="3424238"/>
            <a:ext cx="8001000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725"/>
              </a:lnSpc>
              <a:buNone/>
            </a:pPr>
            <a:r>
              <a:rPr lang="en-US" sz="120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千问智能PPT</a:t>
            </a:r>
            <a:endParaRPr lang="en-US" sz="1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386388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2255" r="2255" t="0" b="0"/>
          <a:stretch/>
        </p:blipFill>
        <p:spPr>
          <a:xfrm>
            <a:off x="0" y="0"/>
            <a:ext cx="9144000" cy="538638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KL散度驱动学生网络逼近教师输出分布，交叉熵保留真实标签监督信号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1143000"/>
            <a:ext cx="80010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381000" y="1828800"/>
            <a:ext cx="8382000" cy="336708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95313" y="4029075"/>
            <a:ext cx="2362200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KL散度作用</a:t>
            </a:r>
            <a:endParaRPr lang="en-US" sz="1200" dirty="0"/>
          </a:p>
        </p:txBody>
      </p:sp>
      <p:sp>
        <p:nvSpPr>
          <p:cNvPr id="8" name="Text 4"/>
          <p:cNvSpPr/>
          <p:nvPr/>
        </p:nvSpPr>
        <p:spPr>
          <a:xfrm>
            <a:off x="595313" y="4281488"/>
            <a:ext cx="2362200" cy="8763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KL散度衡量学生与教师模型输出分布的差异，引导学生模仿教师的软标签概率。它传递类别间的隐性关系知识，提升模型泛化能力。</a:t>
            </a:r>
            <a:endParaRPr lang="en-US" sz="1050" dirty="0"/>
          </a:p>
        </p:txBody>
      </p:sp>
      <p:sp>
        <p:nvSpPr>
          <p:cNvPr id="9" name="Text 5"/>
          <p:cNvSpPr/>
          <p:nvPr/>
        </p:nvSpPr>
        <p:spPr>
          <a:xfrm>
            <a:off x="595313" y="2843213"/>
            <a:ext cx="2362200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交叉熵保留</a:t>
            </a:r>
            <a:endParaRPr lang="en-US" sz="1200" dirty="0"/>
          </a:p>
        </p:txBody>
      </p:sp>
      <p:sp>
        <p:nvSpPr>
          <p:cNvPr id="10" name="Text 6"/>
          <p:cNvSpPr/>
          <p:nvPr/>
        </p:nvSpPr>
        <p:spPr>
          <a:xfrm>
            <a:off x="595313" y="3095625"/>
            <a:ext cx="2362200" cy="8763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交叉熵损失保留对学生真实标签的拟合能力，防止软标签过度主导导致的决策偏差。确保监督学习的有效性和准确性。</a:t>
            </a:r>
            <a:endParaRPr lang="en-US" sz="1050" dirty="0"/>
          </a:p>
        </p:txBody>
      </p:sp>
      <p:sp>
        <p:nvSpPr>
          <p:cNvPr id="11" name="Text 7"/>
          <p:cNvSpPr/>
          <p:nvPr/>
        </p:nvSpPr>
        <p:spPr>
          <a:xfrm>
            <a:off x="595313" y="1866900"/>
            <a:ext cx="2362200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温度机制设计</a:t>
            </a:r>
            <a:endParaRPr lang="en-US" sz="1200" dirty="0"/>
          </a:p>
        </p:txBody>
      </p:sp>
      <p:sp>
        <p:nvSpPr>
          <p:cNvPr id="12" name="Text 8"/>
          <p:cNvSpPr/>
          <p:nvPr/>
        </p:nvSpPr>
        <p:spPr>
          <a:xfrm>
            <a:off x="595313" y="2119313"/>
            <a:ext cx="236220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高温使教师输出分布更平滑，揭示相似类别间的细微差别。推理时降低温度恢复尖锐分布，提高预测精度。</a:t>
            </a:r>
            <a:endParaRPr lang="en-US" sz="1050" dirty="0"/>
          </a:p>
        </p:txBody>
      </p:sp>
      <p:sp>
        <p:nvSpPr>
          <p:cNvPr id="13" name="Text 9"/>
          <p:cNvSpPr/>
          <p:nvPr/>
        </p:nvSpPr>
        <p:spPr>
          <a:xfrm>
            <a:off x="6186488" y="2076450"/>
            <a:ext cx="2362200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组合损失函数</a:t>
            </a:r>
            <a:endParaRPr lang="en-US" sz="1200" dirty="0"/>
          </a:p>
        </p:txBody>
      </p:sp>
      <p:sp>
        <p:nvSpPr>
          <p:cNvPr id="14" name="Text 10"/>
          <p:cNvSpPr/>
          <p:nvPr/>
        </p:nvSpPr>
        <p:spPr>
          <a:xfrm>
            <a:off x="6186488" y="2328863"/>
            <a:ext cx="236220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将KL散度与交叉熵加权结合，平衡知识迁移与真实标签监督。通过总损失优化学生模型训练过程。</a:t>
            </a:r>
            <a:endParaRPr lang="en-US" sz="1050" dirty="0"/>
          </a:p>
        </p:txBody>
      </p:sp>
      <p:sp>
        <p:nvSpPr>
          <p:cNvPr id="15" name="Text 11"/>
          <p:cNvSpPr/>
          <p:nvPr/>
        </p:nvSpPr>
        <p:spPr>
          <a:xfrm>
            <a:off x="6186488" y="3052763"/>
            <a:ext cx="2362200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α系数调节</a:t>
            </a:r>
            <a:endParaRPr lang="en-US" sz="1200" dirty="0"/>
          </a:p>
        </p:txBody>
      </p:sp>
      <p:sp>
        <p:nvSpPr>
          <p:cNvPr id="16" name="Text 12"/>
          <p:cNvSpPr/>
          <p:nvPr/>
        </p:nvSpPr>
        <p:spPr>
          <a:xfrm>
            <a:off x="6186488" y="3305175"/>
            <a:ext cx="236220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α系数控制KL散度与交叉熵的相对权重，调节知识迁移和真实监督信号的比重。实现灵活性与任务精度的兼顾。</a:t>
            </a:r>
            <a:endParaRPr lang="en-US" sz="1050" dirty="0"/>
          </a:p>
        </p:txBody>
      </p:sp>
      <p:sp>
        <p:nvSpPr>
          <p:cNvPr id="17" name="Text 13"/>
          <p:cNvSpPr/>
          <p:nvPr/>
        </p:nvSpPr>
        <p:spPr>
          <a:xfrm>
            <a:off x="6186488" y="4029075"/>
            <a:ext cx="2362200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知识蒸馏目标</a:t>
            </a:r>
            <a:endParaRPr lang="en-US" sz="1200" dirty="0"/>
          </a:p>
        </p:txBody>
      </p:sp>
      <p:sp>
        <p:nvSpPr>
          <p:cNvPr id="18" name="Text 14"/>
          <p:cNvSpPr/>
          <p:nvPr/>
        </p:nvSpPr>
        <p:spPr>
          <a:xfrm>
            <a:off x="6186488" y="4281488"/>
            <a:ext cx="236220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在保证模型泛化能力的同时，充分吸收教师模型的知识。最终提升学生模型在目标任务上的表现。</a:t>
            </a:r>
            <a:endParaRPr lang="en-US" sz="10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233988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9302" r="9302" t="0" b="0"/>
          <a:stretch/>
        </p:blipFill>
        <p:spPr>
          <a:xfrm>
            <a:off x="0" y="0"/>
            <a:ext cx="9144000" cy="16383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注意力迁移通过匹配多头注意力权重，实现Transformer层级的知识对齐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1143000"/>
            <a:ext cx="80010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400050" y="1847850"/>
            <a:ext cx="2085975" cy="317658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2475" y="2628900"/>
            <a:ext cx="1381125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对齐机制</a:t>
            </a:r>
            <a:endParaRPr lang="en-US" sz="1200" dirty="0"/>
          </a:p>
        </p:txBody>
      </p:sp>
      <p:sp>
        <p:nvSpPr>
          <p:cNvPr id="8" name="Text 4"/>
          <p:cNvSpPr/>
          <p:nvPr/>
        </p:nvSpPr>
        <p:spPr>
          <a:xfrm>
            <a:off x="752475" y="2919412"/>
            <a:ext cx="1381125" cy="17145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注意力迁移通过最小化教师与学生模型多头注意力权重间的MSE损失，实现Transformer层间动态特征对齐。该机制保留了输入序列的依赖关系结构，提升小模型语义理解能力。</a:t>
            </a:r>
            <a:endParaRPr lang="en-US" sz="10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2486025" y="1847850"/>
            <a:ext cx="2085975" cy="317658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838450" y="2628900"/>
            <a:ext cx="1381125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结构适配</a:t>
            </a:r>
            <a:endParaRPr lang="en-US" sz="1200" dirty="0"/>
          </a:p>
        </p:txBody>
      </p:sp>
      <p:sp>
        <p:nvSpPr>
          <p:cNvPr id="11" name="Text 6"/>
          <p:cNvSpPr/>
          <p:nvPr/>
        </p:nvSpPr>
        <p:spPr>
          <a:xfrm>
            <a:off x="2838450" y="2919412"/>
            <a:ext cx="1381125" cy="15049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针对师生层数差异，采用跨层映射策略如均匀采样或可学习对齐矩阵，确保知识有效传递。适配过程兼顾计算效率与表征一致性，避免信息冗余或丢失。</a:t>
            </a:r>
            <a:endParaRPr lang="en-US" sz="10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4572000" y="1847850"/>
            <a:ext cx="2085975" cy="317658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4924425" y="2628900"/>
            <a:ext cx="1381125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损失设计</a:t>
            </a:r>
            <a:endParaRPr lang="en-US" sz="1200" dirty="0"/>
          </a:p>
        </p:txBody>
      </p:sp>
      <p:sp>
        <p:nvSpPr>
          <p:cNvPr id="14" name="Text 8"/>
          <p:cNvSpPr/>
          <p:nvPr/>
        </p:nvSpPr>
        <p:spPr>
          <a:xfrm>
            <a:off x="4924425" y="2919412"/>
            <a:ext cx="1381125" cy="12954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在标准KL散度基础上引入注意力分布匹配损失，强化对学生模型关注区域的监督。联合优化使模型更精准复现教师的关键推理路径。</a:t>
            </a:r>
            <a:endParaRPr lang="en-US" sz="105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6657975" y="1847850"/>
            <a:ext cx="2085975" cy="3176588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7010400" y="2628900"/>
            <a:ext cx="1381125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应用效果</a:t>
            </a:r>
            <a:endParaRPr lang="en-US" sz="1200" dirty="0"/>
          </a:p>
        </p:txBody>
      </p:sp>
      <p:sp>
        <p:nvSpPr>
          <p:cNvPr id="17" name="Text 10"/>
          <p:cNvSpPr/>
          <p:nvPr/>
        </p:nvSpPr>
        <p:spPr>
          <a:xfrm>
            <a:off x="7010400" y="2919412"/>
            <a:ext cx="1381125" cy="15049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在TinyBERT等压缩模型中，注意力迁移帮助4层学生网络逼近12层教师性能。实验表明其在GLUE任务上平均提升3.2个点，显著优于仅输出层蒸馏。</a:t>
            </a:r>
            <a:endParaRPr lang="en-US" sz="10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中间特征适配采用1x1卷积等手段解决异构架构间的维度不匹配问题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1143000"/>
            <a:ext cx="80010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571500" y="2400300"/>
            <a:ext cx="17145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异构挑战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571500" y="2647950"/>
            <a:ext cx="1714500" cy="12573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当教师与学生模型架构不同时，特征图维度难以对齐。例如CNN与Transformer间通道数、序列长度均存在差异，直接蒸馏会导致知识传递失效。</a:t>
            </a:r>
            <a:endParaRPr lang="en-US" sz="1050" dirty="0"/>
          </a:p>
        </p:txBody>
      </p:sp>
      <p:sp>
        <p:nvSpPr>
          <p:cNvPr id="8" name="Text 5"/>
          <p:cNvSpPr/>
          <p:nvPr/>
        </p:nvSpPr>
        <p:spPr>
          <a:xfrm>
            <a:off x="2667000" y="2400300"/>
            <a:ext cx="17145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适配方案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2667000" y="2647950"/>
            <a:ext cx="1714500" cy="1047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引入1x1卷积调整学生模型的特征通道，配合插值或投影操作统一空间维度。该方法灵活适配不同结构，实现中间表示的可比性。</a:t>
            </a:r>
            <a:endParaRPr lang="en-US" sz="1050" dirty="0"/>
          </a:p>
        </p:txBody>
      </p:sp>
      <p:sp>
        <p:nvSpPr>
          <p:cNvPr id="10" name="Text 7"/>
          <p:cNvSpPr/>
          <p:nvPr/>
        </p:nvSpPr>
        <p:spPr>
          <a:xfrm>
            <a:off x="4762500" y="2400300"/>
            <a:ext cx="17145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特征对齐</a:t>
            </a:r>
            <a:endParaRPr lang="en-US" sz="1200" dirty="0"/>
          </a:p>
        </p:txBody>
      </p:sp>
      <p:sp>
        <p:nvSpPr>
          <p:cNvPr id="11" name="Text 8"/>
          <p:cNvSpPr/>
          <p:nvPr/>
        </p:nvSpPr>
        <p:spPr>
          <a:xfrm>
            <a:off x="4762500" y="2647950"/>
            <a:ext cx="1714500" cy="1047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通过最小化教师与学生中间层特征的MSE或余弦距离损失，强制学生模仿深层语义表达。此过程保留结构无关的知识迁移能力。</a:t>
            </a:r>
            <a:endParaRPr lang="en-US" sz="1050" dirty="0"/>
          </a:p>
        </p:txBody>
      </p:sp>
      <p:sp>
        <p:nvSpPr>
          <p:cNvPr id="12" name="Text 9"/>
          <p:cNvSpPr/>
          <p:nvPr/>
        </p:nvSpPr>
        <p:spPr>
          <a:xfrm>
            <a:off x="6858000" y="2400300"/>
            <a:ext cx="17145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联合优化</a:t>
            </a:r>
            <a:endParaRPr lang="en-US" sz="1200" dirty="0"/>
          </a:p>
        </p:txBody>
      </p:sp>
      <p:sp>
        <p:nvSpPr>
          <p:cNvPr id="13" name="Text 10"/>
          <p:cNvSpPr/>
          <p:nvPr/>
        </p:nvSpPr>
        <p:spPr>
          <a:xfrm>
            <a:off x="6858000" y="2647950"/>
            <a:ext cx="1714500" cy="1047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结合输出分布蒸馏与中间特征匹配，形成多层级监督信号。联合训练提升学生模型对复杂知识的理解与重构精度。</a:t>
            </a:r>
            <a:endParaRPr lang="en-US" sz="10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1500" y="3314700"/>
            <a:ext cx="476250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37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进阶策略与工程优化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571500" y="4157662"/>
            <a:ext cx="4762500" cy="14288"/>
          </a:xfrm>
          <a:prstGeom prst="rect">
            <a:avLst/>
          </a:prstGeom>
          <a:solidFill>
            <a:srgbClr val="333333">
              <a:alpha val="30000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571500" y="4362450"/>
            <a:ext cx="47625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419725" y="3009900"/>
            <a:ext cx="3729038" cy="28575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2500"/>
              </a:lnSpc>
              <a:buNone/>
            </a:pPr>
            <a:r>
              <a:rPr lang="en-US" sz="22500" b="1" dirty="0">
                <a:solidFill>
                  <a:srgbClr val="4F44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03</a:t>
            </a:r>
            <a:endParaRPr lang="en-US" sz="225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3571" b="3571"/>
          <a:stretch/>
        </p:blipFill>
        <p:spPr>
          <a:xfrm>
            <a:off x="0" y="0"/>
            <a:ext cx="9144000" cy="123825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数据增强蒸馏利用教师生成伪标签，扩展训练集并提升泛化能力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381000" y="1428750"/>
            <a:ext cx="8382000" cy="343852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81050" y="1466850"/>
            <a:ext cx="1557338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生成软标签</a:t>
            </a:r>
            <a:endParaRPr lang="en-US" sz="1200" dirty="0"/>
          </a:p>
        </p:txBody>
      </p:sp>
      <p:sp>
        <p:nvSpPr>
          <p:cNvPr id="8" name="Text 4"/>
          <p:cNvSpPr/>
          <p:nvPr/>
        </p:nvSpPr>
        <p:spPr>
          <a:xfrm>
            <a:off x="781050" y="1843088"/>
            <a:ext cx="1557338" cy="12954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教师模型对无标签数据推理，生成高置信度软标签。这些标签富含类别关系信息，为学生模型提供有效训练信号。通过置信度筛选确保标签质量。</a:t>
            </a:r>
            <a:endParaRPr lang="en-US" sz="1050" dirty="0"/>
          </a:p>
        </p:txBody>
      </p:sp>
      <p:sp>
        <p:nvSpPr>
          <p:cNvPr id="9" name="Text 5"/>
          <p:cNvSpPr/>
          <p:nvPr/>
        </p:nvSpPr>
        <p:spPr>
          <a:xfrm>
            <a:off x="2757488" y="1466850"/>
            <a:ext cx="1557338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扩展训练样本</a:t>
            </a:r>
            <a:endParaRPr lang="en-US" sz="1200" dirty="0"/>
          </a:p>
        </p:txBody>
      </p:sp>
      <p:sp>
        <p:nvSpPr>
          <p:cNvPr id="10" name="Text 6"/>
          <p:cNvSpPr/>
          <p:nvPr/>
        </p:nvSpPr>
        <p:spPr>
          <a:xfrm>
            <a:off x="2757488" y="1843088"/>
            <a:ext cx="1557338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利用软标签扩充训练集，缓解标注数据稀缺问题。增加样本多样性，提升模型学习潜力。扩展过程保持数据分布一致性。</a:t>
            </a:r>
            <a:endParaRPr lang="en-US" sz="1050" dirty="0"/>
          </a:p>
        </p:txBody>
      </p:sp>
      <p:sp>
        <p:nvSpPr>
          <p:cNvPr id="11" name="Text 7"/>
          <p:cNvSpPr/>
          <p:nvPr/>
        </p:nvSpPr>
        <p:spPr>
          <a:xfrm>
            <a:off x="4733925" y="1466850"/>
            <a:ext cx="1557338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注入噪声扰动</a:t>
            </a:r>
            <a:endParaRPr lang="en-US" sz="1200" dirty="0"/>
          </a:p>
        </p:txBody>
      </p:sp>
      <p:sp>
        <p:nvSpPr>
          <p:cNvPr id="12" name="Text 8"/>
          <p:cNvSpPr/>
          <p:nvPr/>
        </p:nvSpPr>
        <p:spPr>
          <a:xfrm>
            <a:off x="4733925" y="1843088"/>
            <a:ext cx="1557338" cy="8763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在输入中引入噪声，增强数据变化。促进学生模型学习更鲁棒特征。防止过拟合，提高泛化能力。</a:t>
            </a:r>
            <a:endParaRPr lang="en-US" sz="1050" dirty="0"/>
          </a:p>
        </p:txBody>
      </p:sp>
      <p:sp>
        <p:nvSpPr>
          <p:cNvPr id="13" name="Text 9"/>
          <p:cNvSpPr/>
          <p:nvPr/>
        </p:nvSpPr>
        <p:spPr>
          <a:xfrm>
            <a:off x="6710363" y="1466850"/>
            <a:ext cx="1557338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生成伪标签</a:t>
            </a:r>
            <a:endParaRPr lang="en-US" sz="1200" dirty="0"/>
          </a:p>
        </p:txBody>
      </p:sp>
      <p:sp>
        <p:nvSpPr>
          <p:cNvPr id="14" name="Text 10"/>
          <p:cNvSpPr/>
          <p:nvPr/>
        </p:nvSpPr>
        <p:spPr>
          <a:xfrm>
            <a:off x="6710363" y="1843088"/>
            <a:ext cx="1557338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基于扰动数据生成多样化伪标签。增强学生模型对不确定性的适应能力。推动知识从教师到学生的深度迁移。</a:t>
            </a:r>
            <a:endParaRPr lang="en-US" sz="1050" dirty="0"/>
          </a:p>
        </p:txBody>
      </p:sp>
      <p:sp>
        <p:nvSpPr>
          <p:cNvPr id="15" name="Text 11"/>
          <p:cNvSpPr/>
          <p:nvPr/>
        </p:nvSpPr>
        <p:spPr>
          <a:xfrm>
            <a:off x="781050" y="3271838"/>
            <a:ext cx="1557338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学生模型训练</a:t>
            </a:r>
            <a:endParaRPr lang="en-US" sz="1200" dirty="0"/>
          </a:p>
        </p:txBody>
      </p:sp>
      <p:sp>
        <p:nvSpPr>
          <p:cNvPr id="16" name="Text 12"/>
          <p:cNvSpPr/>
          <p:nvPr/>
        </p:nvSpPr>
        <p:spPr>
          <a:xfrm>
            <a:off x="781050" y="3648075"/>
            <a:ext cx="1557338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学生模型使用伪标签进行迭代训练。逐步提升性能并学习复杂模式。训练过程聚焦于稳定收敛与误差抑制。</a:t>
            </a:r>
            <a:endParaRPr lang="en-US" sz="1050" dirty="0"/>
          </a:p>
        </p:txBody>
      </p:sp>
      <p:sp>
        <p:nvSpPr>
          <p:cNvPr id="17" name="Text 13"/>
          <p:cNvSpPr/>
          <p:nvPr/>
        </p:nvSpPr>
        <p:spPr>
          <a:xfrm>
            <a:off x="2757488" y="3271838"/>
            <a:ext cx="1557338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反哺教师模型</a:t>
            </a:r>
            <a:endParaRPr lang="en-US" sz="1200" dirty="0"/>
          </a:p>
        </p:txBody>
      </p:sp>
      <p:sp>
        <p:nvSpPr>
          <p:cNvPr id="18" name="Text 14"/>
          <p:cNvSpPr/>
          <p:nvPr/>
        </p:nvSpPr>
        <p:spPr>
          <a:xfrm>
            <a:off x="2757488" y="3648075"/>
            <a:ext cx="1557338" cy="8763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学生模型的输出反馈至教师模型。用于更新或集成，提升整体性能。形成知识传递的正向循环。</a:t>
            </a:r>
            <a:endParaRPr lang="en-US" sz="1050" dirty="0"/>
          </a:p>
        </p:txBody>
      </p:sp>
      <p:sp>
        <p:nvSpPr>
          <p:cNvPr id="19" name="Text 15"/>
          <p:cNvSpPr/>
          <p:nvPr/>
        </p:nvSpPr>
        <p:spPr>
          <a:xfrm>
            <a:off x="4733925" y="3271838"/>
            <a:ext cx="1557338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自训练闭环</a:t>
            </a:r>
            <a:endParaRPr lang="en-US" sz="1200" dirty="0"/>
          </a:p>
        </p:txBody>
      </p:sp>
      <p:sp>
        <p:nvSpPr>
          <p:cNvPr id="20" name="Text 16"/>
          <p:cNvSpPr/>
          <p:nvPr/>
        </p:nvSpPr>
        <p:spPr>
          <a:xfrm>
            <a:off x="4733925" y="3648075"/>
            <a:ext cx="1557338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构建教师-学生交互机制，实现模型持续优化。通过多轮迭代增强系统鲁棒性。闭环结构支持渐进式学习。</a:t>
            </a:r>
            <a:endParaRPr lang="en-US" sz="1050" dirty="0"/>
          </a:p>
        </p:txBody>
      </p:sp>
      <p:sp>
        <p:nvSpPr>
          <p:cNvPr id="21" name="Text 17"/>
          <p:cNvSpPr/>
          <p:nvPr/>
        </p:nvSpPr>
        <p:spPr>
          <a:xfrm>
            <a:off x="6710363" y="3271838"/>
            <a:ext cx="1557338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提升泛化能力</a:t>
            </a:r>
            <a:endParaRPr lang="en-US" sz="1200" dirty="0"/>
          </a:p>
        </p:txBody>
      </p:sp>
      <p:sp>
        <p:nvSpPr>
          <p:cNvPr id="22" name="Text 18"/>
          <p:cNvSpPr/>
          <p:nvPr/>
        </p:nvSpPr>
        <p:spPr>
          <a:xfrm>
            <a:off x="6710363" y="3648075"/>
            <a:ext cx="1557338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在标注稀缺场景下显著增强模型表现。综合利用软标签与噪声策略，挖掘未标注数据潜力。最终实现高效知识迁移与泛化。</a:t>
            </a:r>
            <a:endParaRPr lang="en-US" sz="10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9302" r="9302" t="0" b="0"/>
          <a:stretch/>
        </p:blipFill>
        <p:spPr>
          <a:xfrm>
            <a:off x="0" y="0"/>
            <a:ext cx="9144000" cy="16383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动态蒸馏根据训练阶段调整交互频率，平衡收敛速度与过拟合风险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1143000"/>
            <a:ext cx="80010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400050" y="1847850"/>
            <a:ext cx="4171950" cy="141446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00075" y="1952625"/>
            <a:ext cx="2571750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动态交互机制</a:t>
            </a:r>
            <a:endParaRPr lang="en-US" sz="1200" dirty="0"/>
          </a:p>
        </p:txBody>
      </p:sp>
      <p:sp>
        <p:nvSpPr>
          <p:cNvPr id="8" name="Text 4"/>
          <p:cNvSpPr/>
          <p:nvPr/>
        </p:nvSpPr>
        <p:spPr>
          <a:xfrm>
            <a:off x="600075" y="2243138"/>
            <a:ext cx="2571750" cy="8763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动态蒸馏根据训练阶段调整教师与学生模型的交互频率。初期高频传递知识以加速收敛，后期降低频率防止过拟合，提升稳定性。</a:t>
            </a:r>
            <a:endParaRPr lang="en-US" sz="10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4572000" y="1847850"/>
            <a:ext cx="4171950" cy="141446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972175" y="2055019"/>
            <a:ext cx="2571750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阶段自适应策略</a:t>
            </a:r>
            <a:endParaRPr lang="en-US" sz="1200" dirty="0"/>
          </a:p>
        </p:txBody>
      </p:sp>
      <p:sp>
        <p:nvSpPr>
          <p:cNvPr id="11" name="Text 6"/>
          <p:cNvSpPr/>
          <p:nvPr/>
        </p:nvSpPr>
        <p:spPr>
          <a:xfrm>
            <a:off x="5972175" y="2345531"/>
            <a:ext cx="257175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训练早期侧重模仿教师输出分布，快速获取泛化能力。后期强化真实标签监督，增强决策边界清晰度，优化最终性能。</a:t>
            </a:r>
            <a:endParaRPr lang="en-US" sz="10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400050" y="3262313"/>
            <a:ext cx="4171950" cy="140970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600075" y="3469481"/>
            <a:ext cx="2571750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损失权重调控</a:t>
            </a:r>
            <a:endParaRPr lang="en-US" sz="1200" dirty="0"/>
          </a:p>
        </p:txBody>
      </p:sp>
      <p:sp>
        <p:nvSpPr>
          <p:cNvPr id="14" name="Text 8"/>
          <p:cNvSpPr/>
          <p:nvPr/>
        </p:nvSpPr>
        <p:spPr>
          <a:xfrm>
            <a:off x="600075" y="3759994"/>
            <a:ext cx="257175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随训练进程动态调节KL散度与交叉熵损失的权重比例。前期偏重知识迁移，后期倾向任务精度，实现平滑过渡。</a:t>
            </a:r>
            <a:endParaRPr lang="en-US" sz="105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4572000" y="3262313"/>
            <a:ext cx="4171950" cy="140970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5972175" y="3469481"/>
            <a:ext cx="2571750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防止负迁移效应</a:t>
            </a:r>
            <a:endParaRPr lang="en-US" sz="1200" dirty="0"/>
          </a:p>
        </p:txBody>
      </p:sp>
      <p:sp>
        <p:nvSpPr>
          <p:cNvPr id="17" name="Text 10"/>
          <p:cNvSpPr/>
          <p:nvPr/>
        </p:nvSpPr>
        <p:spPr>
          <a:xfrm>
            <a:off x="5972175" y="3759994"/>
            <a:ext cx="257175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避免学生模型盲目追随教师导致的学习偏差。通过动态控制知识注入强度，有效缓解容量差距带来的负迁移风险。</a:t>
            </a:r>
            <a:endParaRPr lang="en-US" sz="10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渐进式蒸馏分层传导知识，先浅层后深层，缓解大容量差距导致的负迁移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1143000"/>
            <a:ext cx="80010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400050" y="1847850"/>
            <a:ext cx="2781151" cy="254793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2475" y="2628900"/>
            <a:ext cx="2076301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分层传导</a:t>
            </a:r>
            <a:endParaRPr lang="en-US" sz="1200" dirty="0"/>
          </a:p>
        </p:txBody>
      </p:sp>
      <p:sp>
        <p:nvSpPr>
          <p:cNvPr id="8" name="Text 4"/>
          <p:cNvSpPr/>
          <p:nvPr/>
        </p:nvSpPr>
        <p:spPr>
          <a:xfrm>
            <a:off x="752475" y="2919412"/>
            <a:ext cx="2076301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渐进式蒸馏按网络层级逐步迁移知识，先对齐浅层特征，再传递深层语义。这种分阶段策略有效降低学生模型的学习难度，避免因结构差异导致的知识失真。</a:t>
            </a:r>
            <a:endParaRPr lang="en-US" sz="10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3181201" y="1847850"/>
            <a:ext cx="2781151" cy="254793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3533626" y="2628900"/>
            <a:ext cx="2076301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缓解负迁移</a:t>
            </a:r>
            <a:endParaRPr lang="en-US" sz="1200" dirty="0"/>
          </a:p>
        </p:txBody>
      </p:sp>
      <p:sp>
        <p:nvSpPr>
          <p:cNvPr id="11" name="Text 6"/>
          <p:cNvSpPr/>
          <p:nvPr/>
        </p:nvSpPr>
        <p:spPr>
          <a:xfrm>
            <a:off x="3533626" y="2919412"/>
            <a:ext cx="2076301" cy="8763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当教师与学生容量差距过大时，直接蒸馏易引发性能下降。渐进式方法通过控制知识传递节奏，显著减少负迁移现象，提升训练稳定性。</a:t>
            </a:r>
            <a:endParaRPr lang="en-US" sz="10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5962352" y="1847850"/>
            <a:ext cx="2781151" cy="254793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6314777" y="2628900"/>
            <a:ext cx="2076301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工程优化</a:t>
            </a:r>
            <a:endParaRPr lang="en-US" sz="1200" dirty="0"/>
          </a:p>
        </p:txBody>
      </p:sp>
      <p:sp>
        <p:nvSpPr>
          <p:cNvPr id="14" name="Text 8"/>
          <p:cNvSpPr/>
          <p:nvPr/>
        </p:nvSpPr>
        <p:spPr>
          <a:xfrm>
            <a:off x="6314777" y="2919412"/>
            <a:ext cx="2076301" cy="8763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结合课程学习思想，设计由易到难的知识注入流程。该策略在移动端模型压缩中广泛应用，实现高效部署与精度保持的平衡。</a:t>
            </a:r>
            <a:endParaRPr lang="en-US" sz="10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跨模态蒸馏融合视觉与语言对齐信息，推动统一表征空间的构建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381000" y="1428750"/>
            <a:ext cx="8382000" cy="352425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243013" y="3048000"/>
            <a:ext cx="1076325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50"/>
              </a:lnSpc>
              <a:buNone/>
            </a:pPr>
            <a:r>
              <a:rPr lang="en-US" sz="1350" b="1" dirty="0">
                <a:solidFill>
                  <a:srgbClr val="615CE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跨模态学习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3367088" y="1571625"/>
            <a:ext cx="847725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5BB1E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知识蒸馏</a:t>
            </a:r>
            <a:endParaRPr lang="en-US" sz="1200" dirty="0"/>
          </a:p>
        </p:txBody>
      </p:sp>
      <p:sp>
        <p:nvSpPr>
          <p:cNvPr id="9" name="Text 5"/>
          <p:cNvSpPr/>
          <p:nvPr/>
        </p:nvSpPr>
        <p:spPr>
          <a:xfrm>
            <a:off x="4633912" y="1466850"/>
            <a:ext cx="350520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软标签传递，教师模型输出概率分布指导学生模型训练。</a:t>
            </a:r>
            <a:endParaRPr lang="en-US" sz="1050" dirty="0"/>
          </a:p>
        </p:txBody>
      </p:sp>
      <p:sp>
        <p:nvSpPr>
          <p:cNvPr id="10" name="Text 6"/>
          <p:cNvSpPr/>
          <p:nvPr/>
        </p:nvSpPr>
        <p:spPr>
          <a:xfrm>
            <a:off x="4633912" y="1714500"/>
            <a:ext cx="350520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温度机制调节，放大类别间细微差异，增强语义结构学习。</a:t>
            </a:r>
            <a:endParaRPr lang="en-US" sz="1050" dirty="0"/>
          </a:p>
        </p:txBody>
      </p:sp>
      <p:sp>
        <p:nvSpPr>
          <p:cNvPr id="11" name="Text 7"/>
          <p:cNvSpPr/>
          <p:nvPr/>
        </p:nvSpPr>
        <p:spPr>
          <a:xfrm>
            <a:off x="3367088" y="2162175"/>
            <a:ext cx="847725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615CE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对比学习</a:t>
            </a:r>
            <a:endParaRPr lang="en-US" sz="1200" dirty="0"/>
          </a:p>
        </p:txBody>
      </p:sp>
      <p:sp>
        <p:nvSpPr>
          <p:cNvPr id="12" name="Text 8"/>
          <p:cNvSpPr/>
          <p:nvPr/>
        </p:nvSpPr>
        <p:spPr>
          <a:xfrm>
            <a:off x="4633912" y="2057400"/>
            <a:ext cx="350520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对比损失函数，拉近正样本对、推远负样本对的嵌入距离。</a:t>
            </a:r>
            <a:endParaRPr lang="en-US" sz="1050" dirty="0"/>
          </a:p>
        </p:txBody>
      </p:sp>
      <p:sp>
        <p:nvSpPr>
          <p:cNvPr id="13" name="Text 9"/>
          <p:cNvSpPr/>
          <p:nvPr/>
        </p:nvSpPr>
        <p:spPr>
          <a:xfrm>
            <a:off x="4633912" y="2305050"/>
            <a:ext cx="350520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统一嵌入空间，实现图像与文本在共同语义空间中的对齐。</a:t>
            </a:r>
            <a:endParaRPr lang="en-US" sz="1050" dirty="0"/>
          </a:p>
        </p:txBody>
      </p:sp>
      <p:sp>
        <p:nvSpPr>
          <p:cNvPr id="14" name="Text 10"/>
          <p:cNvSpPr/>
          <p:nvPr/>
        </p:nvSpPr>
        <p:spPr>
          <a:xfrm>
            <a:off x="3367088" y="2752725"/>
            <a:ext cx="847725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5BB1E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模型压缩</a:t>
            </a:r>
            <a:endParaRPr lang="en-US" sz="1200" dirty="0"/>
          </a:p>
        </p:txBody>
      </p:sp>
      <p:sp>
        <p:nvSpPr>
          <p:cNvPr id="15" name="Text 11"/>
          <p:cNvSpPr/>
          <p:nvPr/>
        </p:nvSpPr>
        <p:spPr>
          <a:xfrm>
            <a:off x="4633912" y="2647950"/>
            <a:ext cx="350520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轻量级架构设计，减少参数量与计算开销，适配边缘设备。</a:t>
            </a:r>
            <a:endParaRPr lang="en-US" sz="1050" dirty="0"/>
          </a:p>
        </p:txBody>
      </p:sp>
      <p:sp>
        <p:nvSpPr>
          <p:cNvPr id="16" name="Text 12"/>
          <p:cNvSpPr/>
          <p:nvPr/>
        </p:nvSpPr>
        <p:spPr>
          <a:xfrm>
            <a:off x="4633912" y="2895600"/>
            <a:ext cx="350520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性能保持优化，在低资源条件下维持接近教师模型的精度。</a:t>
            </a:r>
            <a:endParaRPr lang="en-US" sz="1050" dirty="0"/>
          </a:p>
        </p:txBody>
      </p:sp>
      <p:sp>
        <p:nvSpPr>
          <p:cNvPr id="17" name="Text 13"/>
          <p:cNvSpPr/>
          <p:nvPr/>
        </p:nvSpPr>
        <p:spPr>
          <a:xfrm>
            <a:off x="3367088" y="3343275"/>
            <a:ext cx="847725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615CE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语义对齐</a:t>
            </a:r>
            <a:endParaRPr lang="en-US" sz="1200" dirty="0"/>
          </a:p>
        </p:txBody>
      </p:sp>
      <p:sp>
        <p:nvSpPr>
          <p:cNvPr id="18" name="Text 14"/>
          <p:cNvSpPr/>
          <p:nvPr/>
        </p:nvSpPr>
        <p:spPr>
          <a:xfrm>
            <a:off x="4633912" y="3238500"/>
            <a:ext cx="337185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跨模态匹配，使图像和文本描述在向量空间中精准对应。</a:t>
            </a:r>
            <a:endParaRPr lang="en-US" sz="1050" dirty="0"/>
          </a:p>
        </p:txBody>
      </p:sp>
      <p:sp>
        <p:nvSpPr>
          <p:cNvPr id="19" name="Text 15"/>
          <p:cNvSpPr/>
          <p:nvPr/>
        </p:nvSpPr>
        <p:spPr>
          <a:xfrm>
            <a:off x="4633912" y="3486150"/>
            <a:ext cx="337185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细粒度关联建模，捕捉对象与词语之间的局部对应关系。</a:t>
            </a:r>
            <a:endParaRPr lang="en-US" sz="1050" dirty="0"/>
          </a:p>
        </p:txBody>
      </p:sp>
      <p:sp>
        <p:nvSpPr>
          <p:cNvPr id="20" name="Text 16"/>
          <p:cNvSpPr/>
          <p:nvPr/>
        </p:nvSpPr>
        <p:spPr>
          <a:xfrm>
            <a:off x="3367088" y="3933825"/>
            <a:ext cx="847725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5BB1E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零样本迁移</a:t>
            </a:r>
            <a:endParaRPr lang="en-US" sz="1200" dirty="0"/>
          </a:p>
        </p:txBody>
      </p:sp>
      <p:sp>
        <p:nvSpPr>
          <p:cNvPr id="21" name="Text 17"/>
          <p:cNvSpPr/>
          <p:nvPr/>
        </p:nvSpPr>
        <p:spPr>
          <a:xfrm>
            <a:off x="4633912" y="3829050"/>
            <a:ext cx="377190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泛化能力提升，无需微调即可识别未见过的类别组合。</a:t>
            </a:r>
            <a:endParaRPr lang="en-US" sz="1050" dirty="0"/>
          </a:p>
        </p:txBody>
      </p:sp>
      <p:sp>
        <p:nvSpPr>
          <p:cNvPr id="22" name="Text 18"/>
          <p:cNvSpPr/>
          <p:nvPr/>
        </p:nvSpPr>
        <p:spPr>
          <a:xfrm>
            <a:off x="4633912" y="4076700"/>
            <a:ext cx="377190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知识迁移增强，利用教师模型的经验扩展学生模型的应用范围。</a:t>
            </a:r>
            <a:endParaRPr lang="en-US" sz="1050" dirty="0"/>
          </a:p>
        </p:txBody>
      </p:sp>
      <p:sp>
        <p:nvSpPr>
          <p:cNvPr id="23" name="Text 19"/>
          <p:cNvSpPr/>
          <p:nvPr/>
        </p:nvSpPr>
        <p:spPr>
          <a:xfrm>
            <a:off x="3367088" y="4524375"/>
            <a:ext cx="847725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615CE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多模态检索</a:t>
            </a:r>
            <a:endParaRPr lang="en-US" sz="1200" dirty="0"/>
          </a:p>
        </p:txBody>
      </p:sp>
      <p:sp>
        <p:nvSpPr>
          <p:cNvPr id="24" name="Text 20"/>
          <p:cNvSpPr/>
          <p:nvPr/>
        </p:nvSpPr>
        <p:spPr>
          <a:xfrm>
            <a:off x="4633912" y="4419600"/>
            <a:ext cx="350520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图文互搜功能，支持以图搜文或以文搜图的高效查询。</a:t>
            </a:r>
            <a:endParaRPr lang="en-US" sz="1050" dirty="0"/>
          </a:p>
        </p:txBody>
      </p:sp>
      <p:sp>
        <p:nvSpPr>
          <p:cNvPr id="25" name="Text 21"/>
          <p:cNvSpPr/>
          <p:nvPr/>
        </p:nvSpPr>
        <p:spPr>
          <a:xfrm>
            <a:off x="4633912" y="4667250"/>
            <a:ext cx="350520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嵌入相似度计算，基于余弦距离快速定位最相关模态内容。</a:t>
            </a:r>
            <a:endParaRPr lang="en-US" sz="10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1500" y="3314700"/>
            <a:ext cx="476250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37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典型应用场景实例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571500" y="4157662"/>
            <a:ext cx="4762500" cy="14288"/>
          </a:xfrm>
          <a:prstGeom prst="rect">
            <a:avLst/>
          </a:prstGeom>
          <a:solidFill>
            <a:srgbClr val="333333">
              <a:alpha val="30000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571500" y="4362450"/>
            <a:ext cx="47625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419725" y="3009900"/>
            <a:ext cx="3729038" cy="28575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2500"/>
              </a:lnSpc>
              <a:buNone/>
            </a:pPr>
            <a:r>
              <a:rPr lang="en-US" sz="22500" b="1" dirty="0">
                <a:solidFill>
                  <a:srgbClr val="4F44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04</a:t>
            </a:r>
            <a:endParaRPr lang="en-US" sz="225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76838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9302" r="9302" t="0" b="0"/>
          <a:stretch/>
        </p:blipFill>
        <p:spPr>
          <a:xfrm>
            <a:off x="0" y="0"/>
            <a:ext cx="9144000" cy="16383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移动端NLP任务中将BERT-base压缩为TinyBERT，参数减少94%仍保持97%性能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1143000"/>
            <a:ext cx="80010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381000" y="1828800"/>
            <a:ext cx="8382000" cy="315753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95313" y="3819525"/>
            <a:ext cx="2362200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参数大幅缩减</a:t>
            </a:r>
            <a:endParaRPr lang="en-US" sz="1200" dirty="0"/>
          </a:p>
        </p:txBody>
      </p:sp>
      <p:sp>
        <p:nvSpPr>
          <p:cNvPr id="8" name="Text 4"/>
          <p:cNvSpPr/>
          <p:nvPr/>
        </p:nvSpPr>
        <p:spPr>
          <a:xfrm>
            <a:off x="595313" y="4071937"/>
            <a:ext cx="2362200" cy="8763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TinyBERT通过知识蒸馏将BERT的110M参数压缩至6.7M，实现94%的参数量降低，显著减少模型体积，提升存储效率。</a:t>
            </a:r>
            <a:endParaRPr lang="en-US" sz="1050" dirty="0"/>
          </a:p>
        </p:txBody>
      </p:sp>
      <p:sp>
        <p:nvSpPr>
          <p:cNvPr id="9" name="Text 5"/>
          <p:cNvSpPr/>
          <p:nvPr/>
        </p:nvSpPr>
        <p:spPr>
          <a:xfrm>
            <a:off x="595313" y="2843213"/>
            <a:ext cx="2362200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性能高度保留</a:t>
            </a:r>
            <a:endParaRPr lang="en-US" sz="1200" dirty="0"/>
          </a:p>
        </p:txBody>
      </p:sp>
      <p:sp>
        <p:nvSpPr>
          <p:cNvPr id="10" name="Text 6"/>
          <p:cNvSpPr/>
          <p:nvPr/>
        </p:nvSpPr>
        <p:spPr>
          <a:xfrm>
            <a:off x="595313" y="3095625"/>
            <a:ext cx="236220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在GLUE基准上保持96.8%的相对性能，有效保留教师模型的语义理解能力，确保任务表现稳定。</a:t>
            </a:r>
            <a:endParaRPr lang="en-US" sz="1050" dirty="0"/>
          </a:p>
        </p:txBody>
      </p:sp>
      <p:sp>
        <p:nvSpPr>
          <p:cNvPr id="11" name="Text 7"/>
          <p:cNvSpPr/>
          <p:nvPr/>
        </p:nvSpPr>
        <p:spPr>
          <a:xfrm>
            <a:off x="595313" y="1866900"/>
            <a:ext cx="2362200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结构优化设计</a:t>
            </a:r>
            <a:endParaRPr lang="en-US" sz="1200" dirty="0"/>
          </a:p>
        </p:txBody>
      </p:sp>
      <p:sp>
        <p:nvSpPr>
          <p:cNvPr id="12" name="Text 8"/>
          <p:cNvSpPr/>
          <p:nvPr/>
        </p:nvSpPr>
        <p:spPr>
          <a:xfrm>
            <a:off x="595313" y="2119313"/>
            <a:ext cx="236220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采用4层Transformer结构，结合层数压缩与宽度调整，通过逐层匹配提升模型压缩质量与推理准确性。</a:t>
            </a:r>
            <a:endParaRPr lang="en-US" sz="1050" dirty="0"/>
          </a:p>
        </p:txBody>
      </p:sp>
      <p:sp>
        <p:nvSpPr>
          <p:cNvPr id="13" name="Text 9"/>
          <p:cNvSpPr/>
          <p:nvPr/>
        </p:nvSpPr>
        <p:spPr>
          <a:xfrm>
            <a:off x="6186488" y="1971675"/>
            <a:ext cx="2362200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知识蒸馏机制</a:t>
            </a:r>
            <a:endParaRPr lang="en-US" sz="1200" dirty="0"/>
          </a:p>
        </p:txBody>
      </p:sp>
      <p:sp>
        <p:nvSpPr>
          <p:cNvPr id="14" name="Text 10"/>
          <p:cNvSpPr/>
          <p:nvPr/>
        </p:nvSpPr>
        <p:spPr>
          <a:xfrm>
            <a:off x="6186488" y="2224088"/>
            <a:ext cx="236220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利用软标签和温度机制迁移教师模型的注意力与隐藏状态，增强学生模型的语义表征能力。</a:t>
            </a:r>
            <a:endParaRPr lang="en-US" sz="1050" dirty="0"/>
          </a:p>
        </p:txBody>
      </p:sp>
      <p:sp>
        <p:nvSpPr>
          <p:cNvPr id="15" name="Text 11"/>
          <p:cNvSpPr/>
          <p:nvPr/>
        </p:nvSpPr>
        <p:spPr>
          <a:xfrm>
            <a:off x="6186488" y="2947988"/>
            <a:ext cx="2362200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推理效率提升</a:t>
            </a:r>
            <a:endParaRPr lang="en-US" sz="1200" dirty="0"/>
          </a:p>
        </p:txBody>
      </p:sp>
      <p:sp>
        <p:nvSpPr>
          <p:cNvPr id="16" name="Text 12"/>
          <p:cNvSpPr/>
          <p:nvPr/>
        </p:nvSpPr>
        <p:spPr>
          <a:xfrm>
            <a:off x="6186488" y="3200400"/>
            <a:ext cx="236220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推理速度提升超3倍，功耗显著降低，支持在移动端高效运行，优化用户体验。</a:t>
            </a:r>
            <a:endParaRPr lang="en-US" sz="1050" dirty="0"/>
          </a:p>
        </p:txBody>
      </p:sp>
      <p:sp>
        <p:nvSpPr>
          <p:cNvPr id="17" name="Text 13"/>
          <p:cNvSpPr/>
          <p:nvPr/>
        </p:nvSpPr>
        <p:spPr>
          <a:xfrm>
            <a:off x="6186488" y="3924300"/>
            <a:ext cx="2362200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边缘端部署优势</a:t>
            </a:r>
            <a:endParaRPr lang="en-US" sz="1200" dirty="0"/>
          </a:p>
        </p:txBody>
      </p:sp>
      <p:sp>
        <p:nvSpPr>
          <p:cNvPr id="18" name="Text 14"/>
          <p:cNvSpPr/>
          <p:nvPr/>
        </p:nvSpPr>
        <p:spPr>
          <a:xfrm>
            <a:off x="6186488" y="4176713"/>
            <a:ext cx="236220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模型轻量化支持离线运行，适用于手机等资源受限设备，推动NLP技术在边缘计算场景的广泛应用。</a:t>
            </a:r>
            <a:endParaRPr lang="en-US" sz="10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2952750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3433763"/>
            <a:ext cx="1857375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37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content</a:t>
            </a:r>
            <a:endParaRPr lang="en-US" sz="3750" dirty="0"/>
          </a:p>
        </p:txBody>
      </p:sp>
      <p:sp>
        <p:nvSpPr>
          <p:cNvPr id="5" name="Text 2"/>
          <p:cNvSpPr/>
          <p:nvPr/>
        </p:nvSpPr>
        <p:spPr>
          <a:xfrm>
            <a:off x="571500" y="4176713"/>
            <a:ext cx="1809750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2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目录</a:t>
            </a:r>
            <a:endParaRPr lang="en-US" sz="2250" dirty="0"/>
          </a:p>
        </p:txBody>
      </p:sp>
      <p:sp>
        <p:nvSpPr>
          <p:cNvPr id="6" name="Text 3"/>
          <p:cNvSpPr/>
          <p:nvPr/>
        </p:nvSpPr>
        <p:spPr>
          <a:xfrm>
            <a:off x="3524250" y="673894"/>
            <a:ext cx="352425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3038"/>
              </a:lnSpc>
              <a:buNone/>
            </a:pPr>
            <a:r>
              <a:rPr lang="en-US" sz="1875" b="1" dirty="0">
                <a:solidFill>
                  <a:srgbClr val="4F44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01</a:t>
            </a:r>
            <a:endParaRPr lang="en-US" sz="1875" dirty="0"/>
          </a:p>
        </p:txBody>
      </p:sp>
      <p:sp>
        <p:nvSpPr>
          <p:cNvPr id="7" name="Text 4"/>
          <p:cNvSpPr/>
          <p:nvPr/>
        </p:nvSpPr>
        <p:spPr>
          <a:xfrm>
            <a:off x="3990975" y="745331"/>
            <a:ext cx="4581525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背景与核心理念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3990975" y="992981"/>
            <a:ext cx="4581525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050" dirty="0"/>
          </a:p>
        </p:txBody>
      </p:sp>
      <p:sp>
        <p:nvSpPr>
          <p:cNvPr id="9" name="Text 6"/>
          <p:cNvSpPr/>
          <p:nvPr/>
        </p:nvSpPr>
        <p:spPr>
          <a:xfrm>
            <a:off x="3524250" y="1302544"/>
            <a:ext cx="352425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3038"/>
              </a:lnSpc>
              <a:buNone/>
            </a:pPr>
            <a:r>
              <a:rPr lang="en-US" sz="1875" b="1" dirty="0">
                <a:solidFill>
                  <a:srgbClr val="4F44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02</a:t>
            </a:r>
            <a:endParaRPr lang="en-US" sz="1875" dirty="0"/>
          </a:p>
        </p:txBody>
      </p:sp>
      <p:sp>
        <p:nvSpPr>
          <p:cNvPr id="10" name="Text 7"/>
          <p:cNvSpPr/>
          <p:nvPr/>
        </p:nvSpPr>
        <p:spPr>
          <a:xfrm>
            <a:off x="3990975" y="1373981"/>
            <a:ext cx="4581525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技术架构与关键方法</a:t>
            </a:r>
            <a:endParaRPr lang="en-US" sz="1200" dirty="0"/>
          </a:p>
        </p:txBody>
      </p:sp>
      <p:sp>
        <p:nvSpPr>
          <p:cNvPr id="11" name="Text 8"/>
          <p:cNvSpPr/>
          <p:nvPr/>
        </p:nvSpPr>
        <p:spPr>
          <a:xfrm>
            <a:off x="3990975" y="1621631"/>
            <a:ext cx="4581525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050" dirty="0"/>
          </a:p>
        </p:txBody>
      </p:sp>
      <p:sp>
        <p:nvSpPr>
          <p:cNvPr id="12" name="Text 9"/>
          <p:cNvSpPr/>
          <p:nvPr/>
        </p:nvSpPr>
        <p:spPr>
          <a:xfrm>
            <a:off x="3524250" y="1931194"/>
            <a:ext cx="352425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3038"/>
              </a:lnSpc>
              <a:buNone/>
            </a:pPr>
            <a:r>
              <a:rPr lang="en-US" sz="1875" b="1" dirty="0">
                <a:solidFill>
                  <a:srgbClr val="4F44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03</a:t>
            </a:r>
            <a:endParaRPr lang="en-US" sz="1875" dirty="0"/>
          </a:p>
        </p:txBody>
      </p:sp>
      <p:sp>
        <p:nvSpPr>
          <p:cNvPr id="13" name="Text 10"/>
          <p:cNvSpPr/>
          <p:nvPr/>
        </p:nvSpPr>
        <p:spPr>
          <a:xfrm>
            <a:off x="3990975" y="2002631"/>
            <a:ext cx="4581525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进阶策略与工程优化</a:t>
            </a:r>
            <a:endParaRPr lang="en-US" sz="1200" dirty="0"/>
          </a:p>
        </p:txBody>
      </p:sp>
      <p:sp>
        <p:nvSpPr>
          <p:cNvPr id="14" name="Text 11"/>
          <p:cNvSpPr/>
          <p:nvPr/>
        </p:nvSpPr>
        <p:spPr>
          <a:xfrm>
            <a:off x="3990975" y="2250281"/>
            <a:ext cx="4581525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050" dirty="0"/>
          </a:p>
        </p:txBody>
      </p:sp>
      <p:sp>
        <p:nvSpPr>
          <p:cNvPr id="15" name="Text 12"/>
          <p:cNvSpPr/>
          <p:nvPr/>
        </p:nvSpPr>
        <p:spPr>
          <a:xfrm>
            <a:off x="3524250" y="2559844"/>
            <a:ext cx="352425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3038"/>
              </a:lnSpc>
              <a:buNone/>
            </a:pPr>
            <a:r>
              <a:rPr lang="en-US" sz="1875" b="1" dirty="0">
                <a:solidFill>
                  <a:srgbClr val="4F44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04</a:t>
            </a:r>
            <a:endParaRPr lang="en-US" sz="1875" dirty="0"/>
          </a:p>
        </p:txBody>
      </p:sp>
      <p:sp>
        <p:nvSpPr>
          <p:cNvPr id="16" name="Text 13"/>
          <p:cNvSpPr/>
          <p:nvPr/>
        </p:nvSpPr>
        <p:spPr>
          <a:xfrm>
            <a:off x="3990975" y="2631281"/>
            <a:ext cx="4581525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典型应用场景实例</a:t>
            </a:r>
            <a:endParaRPr lang="en-US" sz="1200" dirty="0"/>
          </a:p>
        </p:txBody>
      </p:sp>
      <p:sp>
        <p:nvSpPr>
          <p:cNvPr id="17" name="Text 14"/>
          <p:cNvSpPr/>
          <p:nvPr/>
        </p:nvSpPr>
        <p:spPr>
          <a:xfrm>
            <a:off x="3990975" y="2878931"/>
            <a:ext cx="4581525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050" dirty="0"/>
          </a:p>
        </p:txBody>
      </p:sp>
      <p:sp>
        <p:nvSpPr>
          <p:cNvPr id="18" name="Text 15"/>
          <p:cNvSpPr/>
          <p:nvPr/>
        </p:nvSpPr>
        <p:spPr>
          <a:xfrm>
            <a:off x="3524250" y="3188494"/>
            <a:ext cx="352425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3038"/>
              </a:lnSpc>
              <a:buNone/>
            </a:pPr>
            <a:r>
              <a:rPr lang="en-US" sz="1875" b="1" dirty="0">
                <a:solidFill>
                  <a:srgbClr val="4F44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05</a:t>
            </a:r>
            <a:endParaRPr lang="en-US" sz="1875" dirty="0"/>
          </a:p>
        </p:txBody>
      </p:sp>
      <p:sp>
        <p:nvSpPr>
          <p:cNvPr id="19" name="Text 16"/>
          <p:cNvSpPr/>
          <p:nvPr/>
        </p:nvSpPr>
        <p:spPr>
          <a:xfrm>
            <a:off x="3990975" y="3259931"/>
            <a:ext cx="4581525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实践挑战与应对方案</a:t>
            </a:r>
            <a:endParaRPr lang="en-US" sz="1200" dirty="0"/>
          </a:p>
        </p:txBody>
      </p:sp>
      <p:sp>
        <p:nvSpPr>
          <p:cNvPr id="20" name="Text 17"/>
          <p:cNvSpPr/>
          <p:nvPr/>
        </p:nvSpPr>
        <p:spPr>
          <a:xfrm>
            <a:off x="3990975" y="3507581"/>
            <a:ext cx="4581525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050" dirty="0"/>
          </a:p>
        </p:txBody>
      </p:sp>
      <p:sp>
        <p:nvSpPr>
          <p:cNvPr id="21" name="Text 18"/>
          <p:cNvSpPr/>
          <p:nvPr/>
        </p:nvSpPr>
        <p:spPr>
          <a:xfrm>
            <a:off x="3524250" y="3817144"/>
            <a:ext cx="352425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3038"/>
              </a:lnSpc>
              <a:buNone/>
            </a:pPr>
            <a:r>
              <a:rPr lang="en-US" sz="1875" b="1" dirty="0">
                <a:solidFill>
                  <a:srgbClr val="4F44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06</a:t>
            </a:r>
            <a:endParaRPr lang="en-US" sz="1875" dirty="0"/>
          </a:p>
        </p:txBody>
      </p:sp>
      <p:sp>
        <p:nvSpPr>
          <p:cNvPr id="22" name="Text 19"/>
          <p:cNvSpPr/>
          <p:nvPr/>
        </p:nvSpPr>
        <p:spPr>
          <a:xfrm>
            <a:off x="3990975" y="3888581"/>
            <a:ext cx="4581525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前沿进展与未来方向</a:t>
            </a:r>
            <a:endParaRPr lang="en-US" sz="1200" dirty="0"/>
          </a:p>
        </p:txBody>
      </p:sp>
      <p:sp>
        <p:nvSpPr>
          <p:cNvPr id="23" name="Text 20"/>
          <p:cNvSpPr/>
          <p:nvPr/>
        </p:nvSpPr>
        <p:spPr>
          <a:xfrm>
            <a:off x="3990975" y="4136231"/>
            <a:ext cx="4581525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0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EfficientNet通过Noisy Student蒸馏在ImageNet上实现1.2%精度增益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1143000"/>
            <a:ext cx="80010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400050" y="1847850"/>
            <a:ext cx="4171950" cy="141446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00075" y="1952625"/>
            <a:ext cx="2571750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方法原理</a:t>
            </a:r>
            <a:endParaRPr lang="en-US" sz="1200" dirty="0"/>
          </a:p>
        </p:txBody>
      </p:sp>
      <p:sp>
        <p:nvSpPr>
          <p:cNvPr id="8" name="Text 4"/>
          <p:cNvSpPr/>
          <p:nvPr/>
        </p:nvSpPr>
        <p:spPr>
          <a:xfrm>
            <a:off x="600075" y="2243138"/>
            <a:ext cx="2571750" cy="8763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Noisy Student蒸馏通过在教师模型生成的软标签指导下，向学生模型输入添加噪声数据进行训练。该方法增强了模型鲁棒性，提升泛化能力。</a:t>
            </a:r>
            <a:endParaRPr lang="en-US" sz="10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4572000" y="1847850"/>
            <a:ext cx="4171950" cy="141446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972175" y="1952625"/>
            <a:ext cx="2571750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技术流程</a:t>
            </a:r>
            <a:endParaRPr lang="en-US" sz="1200" dirty="0"/>
          </a:p>
        </p:txBody>
      </p:sp>
      <p:sp>
        <p:nvSpPr>
          <p:cNvPr id="11" name="Text 6"/>
          <p:cNvSpPr/>
          <p:nvPr/>
        </p:nvSpPr>
        <p:spPr>
          <a:xfrm>
            <a:off x="5972175" y="2243138"/>
            <a:ext cx="2571750" cy="8763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先用EfficientNet作为教师模型生成伪标签，再以带噪图像训练更小的学生模型。迭代式地更新教师与学生，实现性能持续优化。</a:t>
            </a:r>
            <a:endParaRPr lang="en-US" sz="10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400050" y="3262313"/>
            <a:ext cx="4171950" cy="140970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600075" y="3469481"/>
            <a:ext cx="2571750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性能突破</a:t>
            </a:r>
            <a:endParaRPr lang="en-US" sz="1200" dirty="0"/>
          </a:p>
        </p:txBody>
      </p:sp>
      <p:sp>
        <p:nvSpPr>
          <p:cNvPr id="14" name="Text 8"/>
          <p:cNvSpPr/>
          <p:nvPr/>
        </p:nvSpPr>
        <p:spPr>
          <a:xfrm>
            <a:off x="600075" y="3759994"/>
            <a:ext cx="257175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在ImageNet数据集上，该方法实现了1.2%的精度增益，显著超越传统监督学习。证明了数据增强蒸馏的有效性与可扩展性。</a:t>
            </a:r>
            <a:endParaRPr lang="en-US" sz="105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4572000" y="3262313"/>
            <a:ext cx="4171950" cy="140970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5972175" y="3469481"/>
            <a:ext cx="2571750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应用价值</a:t>
            </a:r>
            <a:endParaRPr lang="en-US" sz="1200" dirty="0"/>
          </a:p>
        </p:txBody>
      </p:sp>
      <p:sp>
        <p:nvSpPr>
          <p:cNvPr id="17" name="Text 10"/>
          <p:cNvSpPr/>
          <p:nvPr/>
        </p:nvSpPr>
        <p:spPr>
          <a:xfrm>
            <a:off x="5972175" y="3759994"/>
            <a:ext cx="257175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无需额外标注数据即可提升模型表现，适用于大规模自监督场景。为高效部署高精度轻量模型提供了可行路径。</a:t>
            </a:r>
            <a:endParaRPr lang="en-US" sz="10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CLIP蒸馏使ResNet-50在零样本分类中媲美ViT-B的识别能力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400050" y="1447800"/>
            <a:ext cx="2085975" cy="296703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2475" y="2228850"/>
            <a:ext cx="1381125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跨模态对齐</a:t>
            </a:r>
            <a:endParaRPr lang="en-US" sz="1200" dirty="0"/>
          </a:p>
        </p:txBody>
      </p:sp>
      <p:sp>
        <p:nvSpPr>
          <p:cNvPr id="8" name="Text 4"/>
          <p:cNvSpPr/>
          <p:nvPr/>
        </p:nvSpPr>
        <p:spPr>
          <a:xfrm>
            <a:off x="752475" y="2519363"/>
            <a:ext cx="1381125" cy="15049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CLIP模型通过对比学习联合训练图像与文本编码器，实现跨模态语义对齐。蒸馏过程将这种对齐能力迁移至轻量模型，保留其零样本识别潜力。</a:t>
            </a:r>
            <a:endParaRPr lang="en-US" sz="10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2486025" y="1447800"/>
            <a:ext cx="2085975" cy="296703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838450" y="2228850"/>
            <a:ext cx="1381125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知识迁移设计</a:t>
            </a:r>
            <a:endParaRPr lang="en-US" sz="1200" dirty="0"/>
          </a:p>
        </p:txBody>
      </p:sp>
      <p:sp>
        <p:nvSpPr>
          <p:cNvPr id="11" name="Text 6"/>
          <p:cNvSpPr/>
          <p:nvPr/>
        </p:nvSpPr>
        <p:spPr>
          <a:xfrm>
            <a:off x="2838450" y="2519363"/>
            <a:ext cx="1381125" cy="15049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以ViT-B/16为教师模型，ResNet-50为学生模型，通过模仿图像-文本相似度矩阵传递知识。采用温度机制软化输出分布，增强信息密度。</a:t>
            </a:r>
            <a:endParaRPr lang="en-US" sz="10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4572000" y="1447800"/>
            <a:ext cx="2085975" cy="296703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4924425" y="2228850"/>
            <a:ext cx="1381125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损失函数优化</a:t>
            </a:r>
            <a:endParaRPr lang="en-US" sz="1200" dirty="0"/>
          </a:p>
        </p:txBody>
      </p:sp>
      <p:sp>
        <p:nvSpPr>
          <p:cNvPr id="14" name="Text 8"/>
          <p:cNvSpPr/>
          <p:nvPr/>
        </p:nvSpPr>
        <p:spPr>
          <a:xfrm>
            <a:off x="4924425" y="2519363"/>
            <a:ext cx="1381125" cy="12954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结合对比损失与KL散度，使学生模型同时学习教师的匹配关系与概率分布特性。引入余弦相似度约束，提升嵌入空间一致性。</a:t>
            </a:r>
            <a:endParaRPr lang="en-US" sz="105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6657975" y="1447800"/>
            <a:ext cx="2085975" cy="2967038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7010400" y="2228850"/>
            <a:ext cx="1381125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性能表现突破</a:t>
            </a:r>
            <a:endParaRPr lang="en-US" sz="1200" dirty="0"/>
          </a:p>
        </p:txBody>
      </p:sp>
      <p:sp>
        <p:nvSpPr>
          <p:cNvPr id="17" name="Text 10"/>
          <p:cNvSpPr/>
          <p:nvPr/>
        </p:nvSpPr>
        <p:spPr>
          <a:xfrm>
            <a:off x="7010400" y="2519363"/>
            <a:ext cx="1381125" cy="12954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蒸馏后ResNet-50在ImageNet零样本分类中达到与ViT-B相当的精度，参数量减少约60%。显著降低推理成本，利于边缘部署。</a:t>
            </a:r>
            <a:endParaRPr lang="en-US" sz="10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775335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16830" r="16830" t="0" b="0"/>
          <a:stretch/>
        </p:blipFill>
        <p:spPr>
          <a:xfrm>
            <a:off x="0" y="0"/>
            <a:ext cx="9144000" cy="775335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联邦学习结合上下文感知蒸馏，在车联网场景下实现异构模型动态聚合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1143000"/>
            <a:ext cx="80010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381000" y="1828800"/>
            <a:ext cx="8382000" cy="573405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129088" y="4652963"/>
            <a:ext cx="885825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350" b="1" dirty="0">
                <a:solidFill>
                  <a:srgbClr val="615CE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协同智能框架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2476500" y="1952625"/>
            <a:ext cx="952500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5BB1E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联邦学习融合</a:t>
            </a:r>
            <a:endParaRPr lang="en-US" sz="1200" dirty="0"/>
          </a:p>
        </p:txBody>
      </p:sp>
      <p:sp>
        <p:nvSpPr>
          <p:cNvPr id="9" name="Text 5"/>
          <p:cNvSpPr/>
          <p:nvPr/>
        </p:nvSpPr>
        <p:spPr>
          <a:xfrm>
            <a:off x="419100" y="2324100"/>
            <a:ext cx="2595563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轻量模型上传，车辆端训练小型模型减少通信开销。</a:t>
            </a:r>
            <a:endParaRPr lang="en-US" sz="1050" dirty="0"/>
          </a:p>
        </p:txBody>
      </p:sp>
      <p:sp>
        <p:nvSpPr>
          <p:cNvPr id="10" name="Text 6"/>
          <p:cNvSpPr/>
          <p:nvPr/>
        </p:nvSpPr>
        <p:spPr>
          <a:xfrm>
            <a:off x="419100" y="2781300"/>
            <a:ext cx="2595563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隐私保护聚合，原始数据不离端保障用户隐私安全。</a:t>
            </a:r>
            <a:endParaRPr lang="en-US" sz="1050" dirty="0"/>
          </a:p>
        </p:txBody>
      </p:sp>
      <p:sp>
        <p:nvSpPr>
          <p:cNvPr id="11" name="Text 7"/>
          <p:cNvSpPr/>
          <p:nvPr/>
        </p:nvSpPr>
        <p:spPr>
          <a:xfrm>
            <a:off x="419100" y="3238500"/>
            <a:ext cx="2595563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全局模型更新，服务器聚合多方模型提升整体性能。</a:t>
            </a:r>
            <a:endParaRPr lang="en-US" sz="1050" dirty="0"/>
          </a:p>
        </p:txBody>
      </p:sp>
      <p:sp>
        <p:nvSpPr>
          <p:cNvPr id="12" name="Text 8"/>
          <p:cNvSpPr/>
          <p:nvPr/>
        </p:nvSpPr>
        <p:spPr>
          <a:xfrm>
            <a:off x="2476500" y="3867150"/>
            <a:ext cx="952500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615CE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知识蒸馏机制</a:t>
            </a:r>
            <a:endParaRPr lang="en-US" sz="1200" dirty="0"/>
          </a:p>
        </p:txBody>
      </p:sp>
      <p:sp>
        <p:nvSpPr>
          <p:cNvPr id="13" name="Text 9"/>
          <p:cNvSpPr/>
          <p:nvPr/>
        </p:nvSpPr>
        <p:spPr>
          <a:xfrm>
            <a:off x="419100" y="4238625"/>
            <a:ext cx="2595563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教师模型指导，边缘侧复杂模型提供软标签监督。</a:t>
            </a:r>
            <a:endParaRPr lang="en-US" sz="1050" dirty="0"/>
          </a:p>
        </p:txBody>
      </p:sp>
      <p:sp>
        <p:nvSpPr>
          <p:cNvPr id="14" name="Text 10"/>
          <p:cNvSpPr/>
          <p:nvPr/>
        </p:nvSpPr>
        <p:spPr>
          <a:xfrm>
            <a:off x="419100" y="4695825"/>
            <a:ext cx="2595563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自适应参数调节，根据上下文动态调整蒸馏强度。</a:t>
            </a:r>
            <a:endParaRPr lang="en-US" sz="1050" dirty="0"/>
          </a:p>
        </p:txBody>
      </p:sp>
      <p:sp>
        <p:nvSpPr>
          <p:cNvPr id="15" name="Text 11"/>
          <p:cNvSpPr/>
          <p:nvPr/>
        </p:nvSpPr>
        <p:spPr>
          <a:xfrm>
            <a:off x="419100" y="5153025"/>
            <a:ext cx="2595563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动态知识迁移，针对不同设备定制化输出中间特征。</a:t>
            </a:r>
            <a:endParaRPr lang="en-US" sz="1050" dirty="0"/>
          </a:p>
        </p:txBody>
      </p:sp>
      <p:sp>
        <p:nvSpPr>
          <p:cNvPr id="16" name="Text 12"/>
          <p:cNvSpPr/>
          <p:nvPr/>
        </p:nvSpPr>
        <p:spPr>
          <a:xfrm>
            <a:off x="2581275" y="5781675"/>
            <a:ext cx="847725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5BB1E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上下文感知</a:t>
            </a:r>
            <a:endParaRPr lang="en-US" sz="1200" dirty="0"/>
          </a:p>
        </p:txBody>
      </p:sp>
      <p:sp>
        <p:nvSpPr>
          <p:cNvPr id="17" name="Text 13"/>
          <p:cNvSpPr/>
          <p:nvPr/>
        </p:nvSpPr>
        <p:spPr>
          <a:xfrm>
            <a:off x="419100" y="6153150"/>
            <a:ext cx="2595563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交通状态感知，利用实时路况优化模型训练策略。</a:t>
            </a:r>
            <a:endParaRPr lang="en-US" sz="1050" dirty="0"/>
          </a:p>
        </p:txBody>
      </p:sp>
      <p:sp>
        <p:nvSpPr>
          <p:cNvPr id="18" name="Text 14"/>
          <p:cNvSpPr/>
          <p:nvPr/>
        </p:nvSpPr>
        <p:spPr>
          <a:xfrm>
            <a:off x="419100" y="6610350"/>
            <a:ext cx="2595563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网络状况监测，根据带宽延迟调整通信频率与数据量。</a:t>
            </a:r>
            <a:endParaRPr lang="en-US" sz="1050" dirty="0"/>
          </a:p>
        </p:txBody>
      </p:sp>
      <p:sp>
        <p:nvSpPr>
          <p:cNvPr id="19" name="Text 15"/>
          <p:cNvSpPr/>
          <p:nvPr/>
        </p:nvSpPr>
        <p:spPr>
          <a:xfrm>
            <a:off x="419100" y="7067550"/>
            <a:ext cx="2595563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设备能力识别，感知算力差异以分配合适任务负载。</a:t>
            </a:r>
            <a:endParaRPr lang="en-US" sz="1050" dirty="0"/>
          </a:p>
        </p:txBody>
      </p:sp>
      <p:sp>
        <p:nvSpPr>
          <p:cNvPr id="20" name="Text 16"/>
          <p:cNvSpPr/>
          <p:nvPr/>
        </p:nvSpPr>
        <p:spPr>
          <a:xfrm>
            <a:off x="6076950" y="2638425"/>
            <a:ext cx="952500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615CE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模型聚合优化</a:t>
            </a:r>
            <a:endParaRPr lang="en-US" sz="1200" dirty="0"/>
          </a:p>
        </p:txBody>
      </p:sp>
      <p:sp>
        <p:nvSpPr>
          <p:cNvPr id="21" name="Text 17"/>
          <p:cNvSpPr/>
          <p:nvPr/>
        </p:nvSpPr>
        <p:spPr>
          <a:xfrm>
            <a:off x="6129338" y="3009900"/>
            <a:ext cx="2595563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加权平均机制，依据数据量与质量分配聚合权重。</a:t>
            </a:r>
            <a:endParaRPr lang="en-US" sz="1050" dirty="0"/>
          </a:p>
        </p:txBody>
      </p:sp>
      <p:sp>
        <p:nvSpPr>
          <p:cNvPr id="22" name="Text 18"/>
          <p:cNvSpPr/>
          <p:nvPr/>
        </p:nvSpPr>
        <p:spPr>
          <a:xfrm>
            <a:off x="6129338" y="3467100"/>
            <a:ext cx="2595563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数据分布适配，缓解非独立同分布带来的偏差问题。</a:t>
            </a:r>
            <a:endParaRPr lang="en-US" sz="1050" dirty="0"/>
          </a:p>
        </p:txBody>
      </p:sp>
      <p:sp>
        <p:nvSpPr>
          <p:cNvPr id="23" name="Text 19"/>
          <p:cNvSpPr/>
          <p:nvPr/>
        </p:nvSpPr>
        <p:spPr>
          <a:xfrm>
            <a:off x="6076950" y="4095750"/>
            <a:ext cx="952500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5BB1E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高效部署策略</a:t>
            </a:r>
            <a:endParaRPr lang="en-US" sz="1200" dirty="0"/>
          </a:p>
        </p:txBody>
      </p:sp>
      <p:sp>
        <p:nvSpPr>
          <p:cNvPr id="24" name="Text 20"/>
          <p:cNvSpPr/>
          <p:nvPr/>
        </p:nvSpPr>
        <p:spPr>
          <a:xfrm>
            <a:off x="6129338" y="4467225"/>
            <a:ext cx="2595563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资源受限适配，压缩模型结构适应车载终端运行。</a:t>
            </a:r>
            <a:endParaRPr lang="en-US" sz="1050" dirty="0"/>
          </a:p>
        </p:txBody>
      </p:sp>
      <p:sp>
        <p:nvSpPr>
          <p:cNvPr id="25" name="Text 21"/>
          <p:cNvSpPr/>
          <p:nvPr/>
        </p:nvSpPr>
        <p:spPr>
          <a:xfrm>
            <a:off x="6129338" y="4924425"/>
            <a:ext cx="2595563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响应速度提升，在6G低时延环境下实现实时推理反馈。</a:t>
            </a:r>
            <a:endParaRPr lang="en-US" sz="1050" dirty="0"/>
          </a:p>
        </p:txBody>
      </p:sp>
      <p:sp>
        <p:nvSpPr>
          <p:cNvPr id="26" name="Text 22"/>
          <p:cNvSpPr/>
          <p:nvPr/>
        </p:nvSpPr>
        <p:spPr>
          <a:xfrm>
            <a:off x="6076950" y="5553075"/>
            <a:ext cx="952500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615CE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智能检测应用</a:t>
            </a:r>
            <a:endParaRPr lang="en-US" sz="1200" dirty="0"/>
          </a:p>
        </p:txBody>
      </p:sp>
      <p:sp>
        <p:nvSpPr>
          <p:cNvPr id="27" name="Text 23"/>
          <p:cNvSpPr/>
          <p:nvPr/>
        </p:nvSpPr>
        <p:spPr>
          <a:xfrm>
            <a:off x="6129338" y="5924550"/>
            <a:ext cx="2595563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物体检测增强，显著提高复杂场景下的识别准确率。</a:t>
            </a:r>
            <a:endParaRPr lang="en-US" sz="1050" dirty="0"/>
          </a:p>
        </p:txBody>
      </p:sp>
      <p:sp>
        <p:nvSpPr>
          <p:cNvPr id="28" name="Text 24"/>
          <p:cNvSpPr/>
          <p:nvPr/>
        </p:nvSpPr>
        <p:spPr>
          <a:xfrm>
            <a:off x="6129338" y="6381750"/>
            <a:ext cx="2595563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任务协同优化，结合感知与决策实现端边云一体化。</a:t>
            </a:r>
            <a:endParaRPr lang="en-US" sz="10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1500" y="3314700"/>
            <a:ext cx="476250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37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实践挑战与应对方案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571500" y="4157662"/>
            <a:ext cx="4762500" cy="14288"/>
          </a:xfrm>
          <a:prstGeom prst="rect">
            <a:avLst/>
          </a:prstGeom>
          <a:solidFill>
            <a:srgbClr val="333333">
              <a:alpha val="30000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571500" y="4362450"/>
            <a:ext cx="47625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419725" y="3009900"/>
            <a:ext cx="3729038" cy="28575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2500"/>
              </a:lnSpc>
              <a:buNone/>
            </a:pPr>
            <a:r>
              <a:rPr lang="en-US" sz="22500" b="1" dirty="0">
                <a:solidFill>
                  <a:srgbClr val="4F44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05</a:t>
            </a:r>
            <a:endParaRPr lang="en-US" sz="225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77215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9302" r="9302" t="0" b="0"/>
          <a:stretch/>
        </p:blipFill>
        <p:spPr>
          <a:xfrm>
            <a:off x="0" y="0"/>
            <a:ext cx="9144000" cy="16383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教师与学生架构差异过大时易引发知识失真，需引入特征对齐模块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1143000"/>
            <a:ext cx="80010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1190625" y="1828800"/>
            <a:ext cx="476250" cy="47625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71500" y="2419350"/>
            <a:ext cx="17145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架构差异风险</a:t>
            </a:r>
            <a:endParaRPr lang="en-US" sz="1200" dirty="0"/>
          </a:p>
        </p:txBody>
      </p:sp>
      <p:sp>
        <p:nvSpPr>
          <p:cNvPr id="8" name="Text 4"/>
          <p:cNvSpPr/>
          <p:nvPr/>
        </p:nvSpPr>
        <p:spPr>
          <a:xfrm>
            <a:off x="571500" y="2667000"/>
            <a:ext cx="1714500" cy="1047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当教师与学生模型结构迥异（如Transformer→CNN），特征空间不匹配易导致知识传递失真。直接蒸馏可能引发负迁移，性能不升反降。</a:t>
            </a:r>
            <a:endParaRPr lang="en-US" sz="10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3286125" y="1828800"/>
            <a:ext cx="476250" cy="47625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667000" y="2419350"/>
            <a:ext cx="17145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特征适配模块</a:t>
            </a:r>
            <a:endParaRPr lang="en-US" sz="1200" dirty="0"/>
          </a:p>
        </p:txBody>
      </p:sp>
      <p:sp>
        <p:nvSpPr>
          <p:cNvPr id="11" name="Text 6"/>
          <p:cNvSpPr/>
          <p:nvPr/>
        </p:nvSpPr>
        <p:spPr>
          <a:xfrm>
            <a:off x="2667000" y="2667000"/>
            <a:ext cx="1714500" cy="1047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引入1x1卷积或线性投影层对齐中间特征维度，缓解通道与长度差异。适配器可微调，增强跨架构表达一致性。</a:t>
            </a:r>
            <a:endParaRPr lang="en-US" sz="10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5381625" y="1828800"/>
            <a:ext cx="476250" cy="47625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4762500" y="2419350"/>
            <a:ext cx="17145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注意力迁移法</a:t>
            </a:r>
            <a:endParaRPr lang="en-US" sz="1200" dirty="0"/>
          </a:p>
        </p:txBody>
      </p:sp>
      <p:sp>
        <p:nvSpPr>
          <p:cNvPr id="14" name="Text 8"/>
          <p:cNvSpPr/>
          <p:nvPr/>
        </p:nvSpPr>
        <p:spPr>
          <a:xfrm>
            <a:off x="4762500" y="2667000"/>
            <a:ext cx="1714500" cy="1047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通过最小化多头注意力权重的MSE损失，强制学生模仿教师的关注模式。尤其适用于序列建模任务的知识对齐。</a:t>
            </a:r>
            <a:endParaRPr lang="en-US" sz="105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7477125" y="1828800"/>
            <a:ext cx="476250" cy="47625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6858000" y="2419350"/>
            <a:ext cx="17145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渐进式蒸馏</a:t>
            </a:r>
            <a:endParaRPr lang="en-US" sz="1200" dirty="0"/>
          </a:p>
        </p:txBody>
      </p:sp>
      <p:sp>
        <p:nvSpPr>
          <p:cNvPr id="17" name="Text 10"/>
          <p:cNvSpPr/>
          <p:nvPr/>
        </p:nvSpPr>
        <p:spPr>
          <a:xfrm>
            <a:off x="6858000" y="2667000"/>
            <a:ext cx="1714500" cy="1047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先蒸馏浅层通用特征，再逐层深化至高层语义，降低一次性迁移的认知负荷。有效提升大差距架构下的稳定性。</a:t>
            </a:r>
            <a:endParaRPr lang="en-US" sz="1050" dirty="0"/>
          </a:p>
        </p:txBody>
      </p:sp>
      <p:pic>
        <p:nvPicPr>
          <p:cNvPr id="18" name="Image 5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1190625" y="3905250"/>
            <a:ext cx="476250" cy="476250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571500" y="4495800"/>
            <a:ext cx="17145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联合微调策略</a:t>
            </a:r>
            <a:endParaRPr lang="en-US" sz="1200" dirty="0"/>
          </a:p>
        </p:txBody>
      </p:sp>
      <p:sp>
        <p:nvSpPr>
          <p:cNvPr id="20" name="Text 12"/>
          <p:cNvSpPr/>
          <p:nvPr/>
        </p:nvSpPr>
        <p:spPr>
          <a:xfrm>
            <a:off x="571500" y="4743450"/>
            <a:ext cx="1714500" cy="8382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蒸馏后接任务特定微调，修复因结构限制丢失的判别能力。结合真实标签优化，恢复被模糊的决策边界。</a:t>
            </a:r>
            <a:endParaRPr lang="en-US" sz="105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763905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3571" b="3571"/>
          <a:stretch/>
        </p:blipFill>
        <p:spPr>
          <a:xfrm>
            <a:off x="0" y="0"/>
            <a:ext cx="9144000" cy="123825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容量鸿沟导致学习不稳定，建议联合使用微调与分阶段蒸馏策略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8333" b="8333"/>
          <a:stretch/>
        </p:blipFill>
        <p:spPr>
          <a:xfrm>
            <a:off x="571500" y="1428750"/>
            <a:ext cx="1714500" cy="142875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71500" y="3048000"/>
            <a:ext cx="17145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容量鸿沟</a:t>
            </a:r>
            <a:endParaRPr lang="en-US" sz="1200" dirty="0"/>
          </a:p>
        </p:txBody>
      </p:sp>
      <p:sp>
        <p:nvSpPr>
          <p:cNvPr id="8" name="Text 4"/>
          <p:cNvSpPr/>
          <p:nvPr/>
        </p:nvSpPr>
        <p:spPr>
          <a:xfrm>
            <a:off x="571500" y="3295650"/>
            <a:ext cx="1714500" cy="1047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教师与学生模型参数量差异过大时，知识传递易失真，导致学习不稳定。这种容量鸿沟会阻碍深层特征的有效迁移。</a:t>
            </a:r>
            <a:endParaRPr lang="en-US" sz="10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8333" b="8333"/>
          <a:stretch/>
        </p:blipFill>
        <p:spPr>
          <a:xfrm>
            <a:off x="2667000" y="1428750"/>
            <a:ext cx="1714500" cy="142875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667000" y="3048000"/>
            <a:ext cx="17145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负迁移风险</a:t>
            </a:r>
            <a:endParaRPr lang="en-US" sz="1200" dirty="0"/>
          </a:p>
        </p:txBody>
      </p:sp>
      <p:sp>
        <p:nvSpPr>
          <p:cNvPr id="11" name="Text 6"/>
          <p:cNvSpPr/>
          <p:nvPr/>
        </p:nvSpPr>
        <p:spPr>
          <a:xfrm>
            <a:off x="2667000" y="3295650"/>
            <a:ext cx="1714500" cy="8382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学生模型可能因结构局限无法承接复杂知识，反而干扰原有学习路径。表现为收敛困难或性能不升反降。</a:t>
            </a:r>
            <a:endParaRPr lang="en-US" sz="10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8333" b="8333"/>
          <a:stretch/>
        </p:blipFill>
        <p:spPr>
          <a:xfrm>
            <a:off x="4762500" y="1428750"/>
            <a:ext cx="1714500" cy="142875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4762500" y="3048000"/>
            <a:ext cx="17145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分阶段蒸馏</a:t>
            </a:r>
            <a:endParaRPr lang="en-US" sz="1200" dirty="0"/>
          </a:p>
        </p:txBody>
      </p:sp>
      <p:sp>
        <p:nvSpPr>
          <p:cNvPr id="14" name="Text 8"/>
          <p:cNvSpPr/>
          <p:nvPr/>
        </p:nvSpPr>
        <p:spPr>
          <a:xfrm>
            <a:off x="4762500" y="3295650"/>
            <a:ext cx="1714500" cy="8382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先蒸馏浅层通用特征，再逐步深入高层语义层，降低一次性迁移压力。有助于稳定训练过程并提升吸收效率。</a:t>
            </a:r>
            <a:endParaRPr lang="en-US" sz="105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8333" b="8333"/>
          <a:stretch/>
        </p:blipFill>
        <p:spPr>
          <a:xfrm>
            <a:off x="6858000" y="1428750"/>
            <a:ext cx="1714500" cy="142875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6858000" y="3048000"/>
            <a:ext cx="17145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联合微调策略</a:t>
            </a:r>
            <a:endParaRPr lang="en-US" sz="1200" dirty="0"/>
          </a:p>
        </p:txBody>
      </p:sp>
      <p:sp>
        <p:nvSpPr>
          <p:cNvPr id="17" name="Text 10"/>
          <p:cNvSpPr/>
          <p:nvPr/>
        </p:nvSpPr>
        <p:spPr>
          <a:xfrm>
            <a:off x="6858000" y="3295650"/>
            <a:ext cx="1714500" cy="8382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蒸馏后接任务微调，可修复知识压缩中的细节损失。结合特定数据优化输出层，增强实际任务表现力。</a:t>
            </a:r>
            <a:endParaRPr lang="en-US" sz="1050" dirty="0"/>
          </a:p>
        </p:txBody>
      </p:sp>
      <p:pic>
        <p:nvPicPr>
          <p:cNvPr id="18" name="Image 5" descr="preencoded.png">    </p:cNvPr>
          <p:cNvPicPr>
            <a:picLocks noChangeAspect="1"/>
          </p:cNvPicPr>
          <p:nvPr/>
        </p:nvPicPr>
        <p:blipFill>
          <a:blip r:embed="rId6"/>
          <a:srcRect l="0" r="0" t="8333" b="8333"/>
          <a:stretch/>
        </p:blipFill>
        <p:spPr>
          <a:xfrm>
            <a:off x="571500" y="4533900"/>
            <a:ext cx="1714500" cy="1428750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571500" y="6153150"/>
            <a:ext cx="17145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动态权重调整</a:t>
            </a:r>
            <a:endParaRPr lang="en-US" sz="1200" dirty="0"/>
          </a:p>
        </p:txBody>
      </p:sp>
      <p:sp>
        <p:nvSpPr>
          <p:cNvPr id="20" name="Text 12"/>
          <p:cNvSpPr/>
          <p:nvPr/>
        </p:nvSpPr>
        <p:spPr>
          <a:xfrm>
            <a:off x="571500" y="6400800"/>
            <a:ext cx="1714500" cy="1047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在训练中动态调节蒸馏损失与真实标签损失的比重，初期重模仿，后期重任务适配，平衡知识迁移与任务专注。</a:t>
            </a:r>
            <a:endParaRPr lang="en-US" sz="105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高温软标签可能模糊决策边界，需精细调节温度参数与损失权重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381000" y="1428750"/>
            <a:ext cx="8382000" cy="33147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95313" y="3785890"/>
            <a:ext cx="2362200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温度影响</a:t>
            </a:r>
            <a:endParaRPr lang="en-US" sz="1200" dirty="0"/>
          </a:p>
        </p:txBody>
      </p:sp>
      <p:sp>
        <p:nvSpPr>
          <p:cNvPr id="8" name="Text 4"/>
          <p:cNvSpPr/>
          <p:nvPr/>
        </p:nvSpPr>
        <p:spPr>
          <a:xfrm>
            <a:off x="595313" y="4038302"/>
            <a:ext cx="236220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过高的温度使软标签分布过于平滑，削弱类别区分能力，导致学生模型决策边界模糊。</a:t>
            </a:r>
            <a:endParaRPr lang="en-US" sz="1050" dirty="0"/>
          </a:p>
        </p:txBody>
      </p:sp>
      <p:sp>
        <p:nvSpPr>
          <p:cNvPr id="9" name="Text 5"/>
          <p:cNvSpPr/>
          <p:nvPr/>
        </p:nvSpPr>
        <p:spPr>
          <a:xfrm>
            <a:off x="595313" y="3012877"/>
            <a:ext cx="2362200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避免知识稀释</a:t>
            </a:r>
            <a:endParaRPr lang="en-US" sz="1200" dirty="0"/>
          </a:p>
        </p:txBody>
      </p:sp>
      <p:sp>
        <p:nvSpPr>
          <p:cNvPr id="10" name="Text 6"/>
          <p:cNvSpPr/>
          <p:nvPr/>
        </p:nvSpPr>
        <p:spPr>
          <a:xfrm>
            <a:off x="595313" y="3265289"/>
            <a:ext cx="2362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温度过大引发知识稀释，降低蒸馏效果，需控制温度范围以保留有效信息。</a:t>
            </a:r>
            <a:endParaRPr lang="en-US" sz="1050" dirty="0"/>
          </a:p>
        </p:txBody>
      </p:sp>
      <p:sp>
        <p:nvSpPr>
          <p:cNvPr id="11" name="Text 7"/>
          <p:cNvSpPr/>
          <p:nvPr/>
        </p:nvSpPr>
        <p:spPr>
          <a:xfrm>
            <a:off x="595313" y="2239863"/>
            <a:ext cx="2362200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动态调温策略</a:t>
            </a:r>
            <a:endParaRPr lang="en-US" sz="1200" dirty="0"/>
          </a:p>
        </p:txBody>
      </p:sp>
      <p:sp>
        <p:nvSpPr>
          <p:cNvPr id="12" name="Text 8"/>
          <p:cNvSpPr/>
          <p:nvPr/>
        </p:nvSpPr>
        <p:spPr>
          <a:xfrm>
            <a:off x="595313" y="2492276"/>
            <a:ext cx="2362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训练初期采用较高温度促进知识迁移，后期逐步降温，增强决策聚焦能力。</a:t>
            </a:r>
            <a:endParaRPr lang="en-US" sz="1050" dirty="0"/>
          </a:p>
        </p:txBody>
      </p:sp>
      <p:sp>
        <p:nvSpPr>
          <p:cNvPr id="13" name="Text 9"/>
          <p:cNvSpPr/>
          <p:nvPr/>
        </p:nvSpPr>
        <p:spPr>
          <a:xfrm>
            <a:off x="595313" y="1466850"/>
            <a:ext cx="2362200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提升收敛稳定</a:t>
            </a:r>
            <a:endParaRPr lang="en-US" sz="1200" dirty="0"/>
          </a:p>
        </p:txBody>
      </p:sp>
      <p:sp>
        <p:nvSpPr>
          <p:cNvPr id="14" name="Text 10"/>
          <p:cNvSpPr/>
          <p:nvPr/>
        </p:nvSpPr>
        <p:spPr>
          <a:xfrm>
            <a:off x="595313" y="1719263"/>
            <a:ext cx="2362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动态调整温度有助于模型平稳收敛，提高最终精度与训练过程的稳定性。</a:t>
            </a:r>
            <a:endParaRPr lang="en-US" sz="1050" dirty="0"/>
          </a:p>
        </p:txBody>
      </p:sp>
      <p:sp>
        <p:nvSpPr>
          <p:cNvPr id="15" name="Text 11"/>
          <p:cNvSpPr/>
          <p:nvPr/>
        </p:nvSpPr>
        <p:spPr>
          <a:xfrm>
            <a:off x="6186488" y="1571625"/>
            <a:ext cx="2362200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KL散度作用</a:t>
            </a:r>
            <a:endParaRPr lang="en-US" sz="1200" dirty="0"/>
          </a:p>
        </p:txBody>
      </p:sp>
      <p:sp>
        <p:nvSpPr>
          <p:cNvPr id="16" name="Text 12"/>
          <p:cNvSpPr/>
          <p:nvPr/>
        </p:nvSpPr>
        <p:spPr>
          <a:xfrm>
            <a:off x="6186488" y="1824038"/>
            <a:ext cx="2362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KL散度传递教师模型的知识，衡量输出分布差异，是蒸馏中的关键损失项。</a:t>
            </a:r>
            <a:endParaRPr lang="en-US" sz="1050" dirty="0"/>
          </a:p>
        </p:txBody>
      </p:sp>
      <p:sp>
        <p:nvSpPr>
          <p:cNvPr id="17" name="Text 13"/>
          <p:cNvSpPr/>
          <p:nvPr/>
        </p:nvSpPr>
        <p:spPr>
          <a:xfrm>
            <a:off x="6186488" y="2344638"/>
            <a:ext cx="2362200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平衡损失权重</a:t>
            </a:r>
            <a:endParaRPr lang="en-US" sz="1200" dirty="0"/>
          </a:p>
        </p:txBody>
      </p:sp>
      <p:sp>
        <p:nvSpPr>
          <p:cNvPr id="18" name="Text 14"/>
          <p:cNvSpPr/>
          <p:nvPr/>
        </p:nvSpPr>
        <p:spPr>
          <a:xfrm>
            <a:off x="6186488" y="2597051"/>
            <a:ext cx="2362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协同调整KL散度与交叉熵的权重，避免软标签过度主导，保持监督均衡。</a:t>
            </a:r>
            <a:endParaRPr lang="en-US" sz="1050" dirty="0"/>
          </a:p>
        </p:txBody>
      </p:sp>
      <p:sp>
        <p:nvSpPr>
          <p:cNvPr id="19" name="Text 15"/>
          <p:cNvSpPr/>
          <p:nvPr/>
        </p:nvSpPr>
        <p:spPr>
          <a:xfrm>
            <a:off x="6186488" y="3117652"/>
            <a:ext cx="2362200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真实标签监督</a:t>
            </a:r>
            <a:endParaRPr lang="en-US" sz="1200" dirty="0"/>
          </a:p>
        </p:txBody>
      </p:sp>
      <p:sp>
        <p:nvSpPr>
          <p:cNvPr id="20" name="Text 16"/>
          <p:cNvSpPr/>
          <p:nvPr/>
        </p:nvSpPr>
        <p:spPr>
          <a:xfrm>
            <a:off x="6186488" y="3370064"/>
            <a:ext cx="2362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保留真实标签的监督作用，防止学生模型偏离正确方向，提升泛化性能。</a:t>
            </a:r>
            <a:endParaRPr lang="en-US" sz="1050" dirty="0"/>
          </a:p>
        </p:txBody>
      </p:sp>
      <p:sp>
        <p:nvSpPr>
          <p:cNvPr id="21" name="Text 17"/>
          <p:cNvSpPr/>
          <p:nvPr/>
        </p:nvSpPr>
        <p:spPr>
          <a:xfrm>
            <a:off x="6186488" y="3890665"/>
            <a:ext cx="2362200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优化蒸馏效果</a:t>
            </a:r>
            <a:endParaRPr lang="en-US" sz="1200" dirty="0"/>
          </a:p>
        </p:txBody>
      </p:sp>
      <p:sp>
        <p:nvSpPr>
          <p:cNvPr id="22" name="Text 18"/>
          <p:cNvSpPr/>
          <p:nvPr/>
        </p:nvSpPr>
        <p:spPr>
          <a:xfrm>
            <a:off x="6186488" y="4143077"/>
            <a:ext cx="2362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综合调温与损失平衡策略，全面提升知识蒸馏效率与模型学习质量。</a:t>
            </a:r>
            <a:endParaRPr lang="en-US" sz="105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部署环境资源受限要求进一步结合剪枝与量化，形成复合压缩 pipeline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1143000"/>
            <a:ext cx="80010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400050" y="1847850"/>
            <a:ext cx="2781151" cy="254793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2475" y="2628900"/>
            <a:ext cx="2076301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资源受限挑战</a:t>
            </a:r>
            <a:endParaRPr lang="en-US" sz="1200" dirty="0"/>
          </a:p>
        </p:txBody>
      </p:sp>
      <p:sp>
        <p:nvSpPr>
          <p:cNvPr id="8" name="Text 4"/>
          <p:cNvSpPr/>
          <p:nvPr/>
        </p:nvSpPr>
        <p:spPr>
          <a:xfrm>
            <a:off x="752475" y="2919412"/>
            <a:ext cx="2076301" cy="8763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在边缘设备和移动端，模型部署常受限于算力、内存与功耗。单一蒸馏难以满足极致轻量化需求，需结合多种压缩技术以实现高效运行。</a:t>
            </a:r>
            <a:endParaRPr lang="en-US" sz="10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3181201" y="1847850"/>
            <a:ext cx="2781151" cy="254793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3533626" y="2628900"/>
            <a:ext cx="2076301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剪枝量化协同</a:t>
            </a:r>
            <a:endParaRPr lang="en-US" sz="1200" dirty="0"/>
          </a:p>
        </p:txBody>
      </p:sp>
      <p:sp>
        <p:nvSpPr>
          <p:cNvPr id="11" name="Text 6"/>
          <p:cNvSpPr/>
          <p:nvPr/>
        </p:nvSpPr>
        <p:spPr>
          <a:xfrm>
            <a:off x="3533626" y="2919412"/>
            <a:ext cx="2076301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剪枝去除冗余连接降低参数量，量化将浮点运算转为低精度整数。二者与蒸馏联合构建复合压缩pipeline，显著提升推理效率并减少存储占用。</a:t>
            </a:r>
            <a:endParaRPr lang="en-US" sz="10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5962352" y="1847850"/>
            <a:ext cx="2781151" cy="254793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6314777" y="2628900"/>
            <a:ext cx="2076301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端到端优化策略</a:t>
            </a:r>
            <a:endParaRPr lang="en-US" sz="1200" dirty="0"/>
          </a:p>
        </p:txBody>
      </p:sp>
      <p:sp>
        <p:nvSpPr>
          <p:cNvPr id="14" name="Text 8"/>
          <p:cNvSpPr/>
          <p:nvPr/>
        </p:nvSpPr>
        <p:spPr>
          <a:xfrm>
            <a:off x="6314777" y="2919412"/>
            <a:ext cx="2076301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通过联合优化蒸馏损失、剪枝稀疏度与量化误差，实现多阶段协同训练。该方法在保持性能的同时，使模型更适配硬件加速器的部署要求。</a:t>
            </a:r>
            <a:endParaRPr lang="en-US" sz="105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1500" y="3314700"/>
            <a:ext cx="476250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37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前沿进展与未来方向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571500" y="4157662"/>
            <a:ext cx="4762500" cy="14288"/>
          </a:xfrm>
          <a:prstGeom prst="rect">
            <a:avLst/>
          </a:prstGeom>
          <a:solidFill>
            <a:srgbClr val="333333">
              <a:alpha val="30000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571500" y="4362450"/>
            <a:ext cx="47625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419725" y="3009900"/>
            <a:ext cx="3729038" cy="28575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2500"/>
              </a:lnSpc>
              <a:buNone/>
            </a:pPr>
            <a:r>
              <a:rPr lang="en-US" sz="22500" b="1" dirty="0">
                <a:solidFill>
                  <a:srgbClr val="4F44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06</a:t>
            </a:r>
            <a:endParaRPr lang="en-US" sz="225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9302" r="9302" t="0" b="0"/>
          <a:stretch/>
        </p:blipFill>
        <p:spPr>
          <a:xfrm>
            <a:off x="0" y="0"/>
            <a:ext cx="9144000" cy="16383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Amazon Bedrock等平台实现自动化蒸馏流程，降低技术应用门槛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1143000"/>
            <a:ext cx="80010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381000" y="1828800"/>
            <a:ext cx="8382000" cy="240506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28675" y="1971675"/>
            <a:ext cx="1643063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1875" b="1" dirty="0">
                <a:solidFill>
                  <a:srgbClr val="615CE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01</a:t>
            </a:r>
            <a:endParaRPr lang="en-US" sz="1875" dirty="0"/>
          </a:p>
        </p:txBody>
      </p:sp>
      <p:sp>
        <p:nvSpPr>
          <p:cNvPr id="8" name="Text 4"/>
          <p:cNvSpPr/>
          <p:nvPr/>
        </p:nvSpPr>
        <p:spPr>
          <a:xfrm>
            <a:off x="771525" y="2438400"/>
            <a:ext cx="1700213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自动化蒸馏</a:t>
            </a:r>
            <a:endParaRPr lang="en-US" sz="1200" dirty="0"/>
          </a:p>
        </p:txBody>
      </p:sp>
      <p:sp>
        <p:nvSpPr>
          <p:cNvPr id="9" name="Text 5"/>
          <p:cNvSpPr/>
          <p:nvPr/>
        </p:nvSpPr>
        <p:spPr>
          <a:xfrm>
            <a:off x="771525" y="2690813"/>
            <a:ext cx="1700213" cy="15049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Amazon Bedrock提供端到端模型蒸馏流程，覆盖数据生成、微调到部署。用户仅需配置参数即可完成操作，大幅降低使用门槛。该流程实现高度自动化，提升模型开发效率。</a:t>
            </a:r>
            <a:endParaRPr lang="en-US" sz="1050" dirty="0"/>
          </a:p>
        </p:txBody>
      </p:sp>
      <p:sp>
        <p:nvSpPr>
          <p:cNvPr id="10" name="Text 6"/>
          <p:cNvSpPr/>
          <p:nvPr/>
        </p:nvSpPr>
        <p:spPr>
          <a:xfrm>
            <a:off x="2795588" y="1971675"/>
            <a:ext cx="1643063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1875" b="1" dirty="0">
                <a:solidFill>
                  <a:srgbClr val="5BB1E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02</a:t>
            </a:r>
            <a:endParaRPr lang="en-US" sz="1875" dirty="0"/>
          </a:p>
        </p:txBody>
      </p:sp>
      <p:sp>
        <p:nvSpPr>
          <p:cNvPr id="11" name="Text 7"/>
          <p:cNvSpPr/>
          <p:nvPr/>
        </p:nvSpPr>
        <p:spPr>
          <a:xfrm>
            <a:off x="2738438" y="2438400"/>
            <a:ext cx="1700213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合成数据生成</a:t>
            </a:r>
            <a:endParaRPr lang="en-US" sz="1200" dirty="0"/>
          </a:p>
        </p:txBody>
      </p:sp>
      <p:sp>
        <p:nvSpPr>
          <p:cNvPr id="12" name="Text 8"/>
          <p:cNvSpPr/>
          <p:nvPr/>
        </p:nvSpPr>
        <p:spPr>
          <a:xfrm>
            <a:off x="2738438" y="2690813"/>
            <a:ext cx="1700213" cy="12954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平台利用教师模型生成高质量合成数据，并结合提示工程技术优化输入。有效提升学生模型的学习效率与泛化能力。同时保障数据私密性，避免敏感信息泄露。</a:t>
            </a:r>
            <a:endParaRPr lang="en-US" sz="1050" dirty="0"/>
          </a:p>
        </p:txBody>
      </p:sp>
      <p:sp>
        <p:nvSpPr>
          <p:cNvPr id="13" name="Text 9"/>
          <p:cNvSpPr/>
          <p:nvPr/>
        </p:nvSpPr>
        <p:spPr>
          <a:xfrm>
            <a:off x="4762500" y="1971675"/>
            <a:ext cx="1643063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1875" b="1" dirty="0">
                <a:solidFill>
                  <a:srgbClr val="615CE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03</a:t>
            </a:r>
            <a:endParaRPr lang="en-US" sz="1875" dirty="0"/>
          </a:p>
        </p:txBody>
      </p:sp>
      <p:sp>
        <p:nvSpPr>
          <p:cNvPr id="14" name="Text 10"/>
          <p:cNvSpPr/>
          <p:nvPr/>
        </p:nvSpPr>
        <p:spPr>
          <a:xfrm>
            <a:off x="4705350" y="2438400"/>
            <a:ext cx="1700213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安全合规保障</a:t>
            </a:r>
            <a:endParaRPr lang="en-US" sz="1200" dirty="0"/>
          </a:p>
        </p:txBody>
      </p:sp>
      <p:sp>
        <p:nvSpPr>
          <p:cNvPr id="15" name="Text 11"/>
          <p:cNvSpPr/>
          <p:nvPr/>
        </p:nvSpPr>
        <p:spPr>
          <a:xfrm>
            <a:off x="4705350" y="2690813"/>
            <a:ext cx="1700213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用户模型与数据独立存储，训练数据不会被复用或共享。确保各租户间的数据隔离性。满足企业级安全与合规性要求。</a:t>
            </a:r>
            <a:endParaRPr lang="en-US" sz="1050" dirty="0"/>
          </a:p>
        </p:txBody>
      </p:sp>
      <p:sp>
        <p:nvSpPr>
          <p:cNvPr id="16" name="Text 12"/>
          <p:cNvSpPr/>
          <p:nvPr/>
        </p:nvSpPr>
        <p:spPr>
          <a:xfrm>
            <a:off x="6729413" y="1971675"/>
            <a:ext cx="1643063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1875" b="1" dirty="0">
                <a:solidFill>
                  <a:srgbClr val="5BB1E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04</a:t>
            </a:r>
            <a:endParaRPr lang="en-US" sz="1875" dirty="0"/>
          </a:p>
        </p:txBody>
      </p:sp>
      <p:sp>
        <p:nvSpPr>
          <p:cNvPr id="17" name="Text 13"/>
          <p:cNvSpPr/>
          <p:nvPr/>
        </p:nvSpPr>
        <p:spPr>
          <a:xfrm>
            <a:off x="6672263" y="2438400"/>
            <a:ext cx="1700213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灵活架构扩展</a:t>
            </a:r>
            <a:endParaRPr lang="en-US" sz="1200" dirty="0"/>
          </a:p>
        </p:txBody>
      </p:sp>
      <p:sp>
        <p:nvSpPr>
          <p:cNvPr id="18" name="Text 14"/>
          <p:cNvSpPr/>
          <p:nvPr/>
        </p:nvSpPr>
        <p:spPr>
          <a:xfrm>
            <a:off x="6672263" y="2690813"/>
            <a:ext cx="1700213" cy="12954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支持多种教师-学生模型组合，集成剪枝、量化等压缩技术。未来将引入神经架构搜索自动发现最优结构。具备高度灵活性与长期可扩展性。</a:t>
            </a:r>
            <a:endParaRPr lang="en-US" sz="10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1500" y="3314700"/>
            <a:ext cx="476250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37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背景与核心理念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571500" y="4157662"/>
            <a:ext cx="4762500" cy="14288"/>
          </a:xfrm>
          <a:prstGeom prst="rect">
            <a:avLst/>
          </a:prstGeom>
          <a:solidFill>
            <a:srgbClr val="333333">
              <a:alpha val="30000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571500" y="4362450"/>
            <a:ext cx="47625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419725" y="3009900"/>
            <a:ext cx="3729038" cy="28575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2500"/>
              </a:lnSpc>
              <a:buNone/>
            </a:pPr>
            <a:r>
              <a:rPr lang="en-US" sz="22500" b="1" dirty="0">
                <a:solidFill>
                  <a:srgbClr val="4F44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01</a:t>
            </a:r>
            <a:endParaRPr lang="en-US" sz="225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7375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4622" r="4622" t="0" b="0"/>
          <a:stretch/>
        </p:blipFill>
        <p:spPr>
          <a:xfrm>
            <a:off x="0" y="0"/>
            <a:ext cx="9144000" cy="566737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基于DeepSeek-R1的数学推理蒸馏案例展示领域专用知识的有效注入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1143000"/>
            <a:ext cx="80010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571500" y="1828800"/>
            <a:ext cx="1714500" cy="21431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4F44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01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571500" y="2157413"/>
            <a:ext cx="17145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案例背景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571500" y="2405063"/>
            <a:ext cx="1714500" cy="12573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基于DeepSeek-R1对Qwen2.5-Math-7B进行知识蒸馏，旨在提升小模型在数学推理任务上的表现。该实践聚焦于领域专用知识的高效注入与迁移。</a:t>
            </a:r>
            <a:endParaRPr lang="en-US" sz="1050" dirty="0"/>
          </a:p>
        </p:txBody>
      </p:sp>
      <p:sp>
        <p:nvSpPr>
          <p:cNvPr id="9" name="Text 6"/>
          <p:cNvSpPr/>
          <p:nvPr/>
        </p:nvSpPr>
        <p:spPr>
          <a:xfrm>
            <a:off x="2667000" y="1828800"/>
            <a:ext cx="1714500" cy="21431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4F44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02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2667000" y="2157413"/>
            <a:ext cx="17145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数据生成</a:t>
            </a:r>
            <a:endParaRPr lang="en-US" sz="1200" dirty="0"/>
          </a:p>
        </p:txBody>
      </p:sp>
      <p:sp>
        <p:nvSpPr>
          <p:cNvPr id="11" name="Text 8"/>
          <p:cNvSpPr/>
          <p:nvPr/>
        </p:nvSpPr>
        <p:spPr>
          <a:xfrm>
            <a:off x="2667000" y="2405063"/>
            <a:ext cx="1714500" cy="12573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利用DeepSeek-R1为数学问题生成Chain-of-Thought推理链，构建高质量的软标签训练集。通过API批量调用实现自动化数据合成，提升标注效率。</a:t>
            </a:r>
            <a:endParaRPr lang="en-US" sz="1050" dirty="0"/>
          </a:p>
        </p:txBody>
      </p:sp>
      <p:sp>
        <p:nvSpPr>
          <p:cNvPr id="12" name="Text 9"/>
          <p:cNvSpPr/>
          <p:nvPr/>
        </p:nvSpPr>
        <p:spPr>
          <a:xfrm>
            <a:off x="4762500" y="1828800"/>
            <a:ext cx="1714500" cy="21431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4F44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03</a:t>
            </a:r>
            <a:endParaRPr lang="en-US" sz="1200" dirty="0"/>
          </a:p>
        </p:txBody>
      </p:sp>
      <p:sp>
        <p:nvSpPr>
          <p:cNvPr id="13" name="Text 10"/>
          <p:cNvSpPr/>
          <p:nvPr/>
        </p:nvSpPr>
        <p:spPr>
          <a:xfrm>
            <a:off x="4762500" y="2157413"/>
            <a:ext cx="17145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知识注入</a:t>
            </a:r>
            <a:endParaRPr lang="en-US" sz="1200" dirty="0"/>
          </a:p>
        </p:txBody>
      </p:sp>
      <p:sp>
        <p:nvSpPr>
          <p:cNvPr id="14" name="Text 11"/>
          <p:cNvSpPr/>
          <p:nvPr/>
        </p:nvSpPr>
        <p:spPr>
          <a:xfrm>
            <a:off x="4762500" y="2405063"/>
            <a:ext cx="1714500" cy="1047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将复杂推理过程以隐性知识形式迁移到学生模型中，使其掌握解题逻辑而不仅是答案模式。显著增强泛化能力与多步推导准确性。</a:t>
            </a:r>
            <a:endParaRPr lang="en-US" sz="1050" dirty="0"/>
          </a:p>
        </p:txBody>
      </p:sp>
      <p:sp>
        <p:nvSpPr>
          <p:cNvPr id="15" name="Text 12"/>
          <p:cNvSpPr/>
          <p:nvPr/>
        </p:nvSpPr>
        <p:spPr>
          <a:xfrm>
            <a:off x="6858000" y="1828800"/>
            <a:ext cx="1714500" cy="21431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4F44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04</a:t>
            </a:r>
            <a:endParaRPr lang="en-US" sz="1200" dirty="0"/>
          </a:p>
        </p:txBody>
      </p:sp>
      <p:sp>
        <p:nvSpPr>
          <p:cNvPr id="16" name="Text 13"/>
          <p:cNvSpPr/>
          <p:nvPr/>
        </p:nvSpPr>
        <p:spPr>
          <a:xfrm>
            <a:off x="6858000" y="2157413"/>
            <a:ext cx="17145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流程优化</a:t>
            </a:r>
            <a:endParaRPr lang="en-US" sz="1200" dirty="0"/>
          </a:p>
        </p:txBody>
      </p:sp>
      <p:sp>
        <p:nvSpPr>
          <p:cNvPr id="17" name="Text 14"/>
          <p:cNvSpPr/>
          <p:nvPr/>
        </p:nvSpPr>
        <p:spPr>
          <a:xfrm>
            <a:off x="6858000" y="2405063"/>
            <a:ext cx="1714500" cy="1047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结合拒绝采样过滤错误推理路径，确保训练数据质量。采用分阶段微调策略，先蒸馏后精调，稳定收敛并避免过拟合。</a:t>
            </a:r>
            <a:endParaRPr lang="en-US" sz="1050" dirty="0"/>
          </a:p>
        </p:txBody>
      </p:sp>
      <p:sp>
        <p:nvSpPr>
          <p:cNvPr id="18" name="Text 15"/>
          <p:cNvSpPr/>
          <p:nvPr/>
        </p:nvSpPr>
        <p:spPr>
          <a:xfrm>
            <a:off x="571500" y="3852862"/>
            <a:ext cx="1714500" cy="21431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4F44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05</a:t>
            </a:r>
            <a:endParaRPr lang="en-US" sz="1200" dirty="0"/>
          </a:p>
        </p:txBody>
      </p:sp>
      <p:sp>
        <p:nvSpPr>
          <p:cNvPr id="19" name="Text 16"/>
          <p:cNvSpPr/>
          <p:nvPr/>
        </p:nvSpPr>
        <p:spPr>
          <a:xfrm>
            <a:off x="571500" y="4181475"/>
            <a:ext cx="17145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应用前景</a:t>
            </a:r>
            <a:endParaRPr lang="en-US" sz="1200" dirty="0"/>
          </a:p>
        </p:txBody>
      </p:sp>
      <p:sp>
        <p:nvSpPr>
          <p:cNvPr id="20" name="Text 17"/>
          <p:cNvSpPr/>
          <p:nvPr/>
        </p:nvSpPr>
        <p:spPr>
          <a:xfrm>
            <a:off x="571500" y="4429125"/>
            <a:ext cx="1714500" cy="1047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验证了大模型作为“智能导师”在垂直领域的可行性，为教育、科研等场景的小模型定制提供可复用的技术范式与工程路径。</a:t>
            </a:r>
            <a:endParaRPr lang="en-US" sz="105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3571" b="3571"/>
          <a:stretch/>
        </p:blipFill>
        <p:spPr>
          <a:xfrm>
            <a:off x="0" y="0"/>
            <a:ext cx="9144000" cy="123825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自蒸馏与互蒸馏机制兴起，推动无教师范式的自主知识提炼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381000" y="1428750"/>
            <a:ext cx="8382000" cy="348615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198215" y="2576513"/>
            <a:ext cx="381000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350" b="1" dirty="0">
                <a:solidFill>
                  <a:srgbClr val="615CE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01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780752" y="3805238"/>
            <a:ext cx="1216075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自蒸馏机制</a:t>
            </a:r>
            <a:endParaRPr lang="en-US" sz="1200" dirty="0"/>
          </a:p>
        </p:txBody>
      </p:sp>
      <p:sp>
        <p:nvSpPr>
          <p:cNvPr id="9" name="Text 5"/>
          <p:cNvSpPr/>
          <p:nvPr/>
        </p:nvSpPr>
        <p:spPr>
          <a:xfrm>
            <a:off x="304502" y="4057650"/>
            <a:ext cx="2168575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利用模型内部深层指导浅层网络。实现知识传递与整合。无需外部教师模型。</a:t>
            </a:r>
            <a:endParaRPr lang="en-US" sz="1050" dirty="0"/>
          </a:p>
        </p:txBody>
      </p:sp>
      <p:sp>
        <p:nvSpPr>
          <p:cNvPr id="10" name="Text 6"/>
          <p:cNvSpPr/>
          <p:nvPr/>
        </p:nvSpPr>
        <p:spPr>
          <a:xfrm>
            <a:off x="2452390" y="3338512"/>
            <a:ext cx="381000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350" b="1" dirty="0">
                <a:solidFill>
                  <a:srgbClr val="5BB1E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02</a:t>
            </a:r>
            <a:endParaRPr lang="en-US" sz="1350" dirty="0"/>
          </a:p>
        </p:txBody>
      </p:sp>
      <p:sp>
        <p:nvSpPr>
          <p:cNvPr id="11" name="Text 7"/>
          <p:cNvSpPr/>
          <p:nvPr/>
        </p:nvSpPr>
        <p:spPr>
          <a:xfrm>
            <a:off x="2034927" y="1466850"/>
            <a:ext cx="1216075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互蒸馏框架</a:t>
            </a:r>
            <a:endParaRPr lang="en-US" sz="1200" dirty="0"/>
          </a:p>
        </p:txBody>
      </p:sp>
      <p:sp>
        <p:nvSpPr>
          <p:cNvPr id="12" name="Text 8"/>
          <p:cNvSpPr/>
          <p:nvPr/>
        </p:nvSpPr>
        <p:spPr>
          <a:xfrm>
            <a:off x="1558677" y="1719263"/>
            <a:ext cx="2168575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多个学生模型并行训练。相互交换软标签进行学习。通过共识实现协同优化。</a:t>
            </a:r>
            <a:endParaRPr lang="en-US" sz="1050" dirty="0"/>
          </a:p>
        </p:txBody>
      </p:sp>
      <p:sp>
        <p:nvSpPr>
          <p:cNvPr id="13" name="Text 9"/>
          <p:cNvSpPr/>
          <p:nvPr/>
        </p:nvSpPr>
        <p:spPr>
          <a:xfrm>
            <a:off x="3706564" y="2576513"/>
            <a:ext cx="381000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350" b="1" dirty="0">
                <a:solidFill>
                  <a:srgbClr val="615CE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03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3289102" y="3805238"/>
            <a:ext cx="1216075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无教师化趋势</a:t>
            </a:r>
            <a:endParaRPr lang="en-US" sz="1200" dirty="0"/>
          </a:p>
        </p:txBody>
      </p:sp>
      <p:sp>
        <p:nvSpPr>
          <p:cNvPr id="15" name="Text 11"/>
          <p:cNvSpPr/>
          <p:nvPr/>
        </p:nvSpPr>
        <p:spPr>
          <a:xfrm>
            <a:off x="2812852" y="4057650"/>
            <a:ext cx="216857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摆脱对大型教师模型依赖。降低知识迁移成本。推动自主学习发展。</a:t>
            </a:r>
            <a:endParaRPr lang="en-US" sz="1050" dirty="0"/>
          </a:p>
        </p:txBody>
      </p:sp>
      <p:sp>
        <p:nvSpPr>
          <p:cNvPr id="16" name="Text 12"/>
          <p:cNvSpPr/>
          <p:nvPr/>
        </p:nvSpPr>
        <p:spPr>
          <a:xfrm>
            <a:off x="4960739" y="3338512"/>
            <a:ext cx="381000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350" b="1" dirty="0">
                <a:solidFill>
                  <a:srgbClr val="5BB1E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04</a:t>
            </a:r>
            <a:endParaRPr lang="en-US" sz="1350" dirty="0"/>
          </a:p>
        </p:txBody>
      </p:sp>
      <p:sp>
        <p:nvSpPr>
          <p:cNvPr id="17" name="Text 13"/>
          <p:cNvSpPr/>
          <p:nvPr/>
        </p:nvSpPr>
        <p:spPr>
          <a:xfrm>
            <a:off x="4543276" y="1676400"/>
            <a:ext cx="1216075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知识传递方式</a:t>
            </a:r>
            <a:endParaRPr lang="en-US" sz="1200" dirty="0"/>
          </a:p>
        </p:txBody>
      </p:sp>
      <p:sp>
        <p:nvSpPr>
          <p:cNvPr id="18" name="Text 14"/>
          <p:cNvSpPr/>
          <p:nvPr/>
        </p:nvSpPr>
        <p:spPr>
          <a:xfrm>
            <a:off x="4067026" y="1928813"/>
            <a:ext cx="216857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深层网络指导浅层模块。实现内部知识流动。提升泛化能力。</a:t>
            </a:r>
            <a:endParaRPr lang="en-US" sz="1050" dirty="0"/>
          </a:p>
        </p:txBody>
      </p:sp>
      <p:sp>
        <p:nvSpPr>
          <p:cNvPr id="19" name="Text 15"/>
          <p:cNvSpPr/>
          <p:nvPr/>
        </p:nvSpPr>
        <p:spPr>
          <a:xfrm>
            <a:off x="6214914" y="2576513"/>
            <a:ext cx="381000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350" b="1" dirty="0">
                <a:solidFill>
                  <a:srgbClr val="615CE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05</a:t>
            </a:r>
            <a:endParaRPr lang="en-US" sz="1350" dirty="0"/>
          </a:p>
        </p:txBody>
      </p:sp>
      <p:sp>
        <p:nvSpPr>
          <p:cNvPr id="20" name="Text 16"/>
          <p:cNvSpPr/>
          <p:nvPr/>
        </p:nvSpPr>
        <p:spPr>
          <a:xfrm>
            <a:off x="5797451" y="3805238"/>
            <a:ext cx="1216075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分布式适用性</a:t>
            </a:r>
            <a:endParaRPr lang="en-US" sz="1200" dirty="0"/>
          </a:p>
        </p:txBody>
      </p:sp>
      <p:sp>
        <p:nvSpPr>
          <p:cNvPr id="21" name="Text 17"/>
          <p:cNvSpPr/>
          <p:nvPr/>
        </p:nvSpPr>
        <p:spPr>
          <a:xfrm>
            <a:off x="5321201" y="4057650"/>
            <a:ext cx="2168575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互蒸馏支持多模型协作。适用于分布式训练场景。增强系统可扩展性。</a:t>
            </a:r>
            <a:endParaRPr lang="en-US" sz="1050" dirty="0"/>
          </a:p>
        </p:txBody>
      </p:sp>
      <p:sp>
        <p:nvSpPr>
          <p:cNvPr id="22" name="Text 18"/>
          <p:cNvSpPr/>
          <p:nvPr/>
        </p:nvSpPr>
        <p:spPr>
          <a:xfrm>
            <a:off x="7469088" y="3338512"/>
            <a:ext cx="381000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350" b="1" dirty="0">
                <a:solidFill>
                  <a:srgbClr val="5BB1E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06</a:t>
            </a:r>
            <a:endParaRPr lang="en-US" sz="1350" dirty="0"/>
          </a:p>
        </p:txBody>
      </p:sp>
      <p:sp>
        <p:nvSpPr>
          <p:cNvPr id="23" name="Text 19"/>
          <p:cNvSpPr/>
          <p:nvPr/>
        </p:nvSpPr>
        <p:spPr>
          <a:xfrm>
            <a:off x="7051625" y="1466850"/>
            <a:ext cx="1216075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轻量化进化</a:t>
            </a:r>
            <a:endParaRPr lang="en-US" sz="1200" dirty="0"/>
          </a:p>
        </p:txBody>
      </p:sp>
      <p:sp>
        <p:nvSpPr>
          <p:cNvPr id="24" name="Text 20"/>
          <p:cNvSpPr/>
          <p:nvPr/>
        </p:nvSpPr>
        <p:spPr>
          <a:xfrm>
            <a:off x="6575375" y="1719263"/>
            <a:ext cx="2168575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结合对比学习与自监督。促进模型自主进化。形成高效知识提炼范式。</a:t>
            </a:r>
            <a:endParaRPr lang="en-US" sz="105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3571" b="3571"/>
          <a:stretch/>
        </p:blipFill>
        <p:spPr>
          <a:xfrm>
            <a:off x="0" y="0"/>
            <a:ext cx="9144000" cy="123825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神经架构搜索与蒸馏融合，探索最优学生结构的自动发现路径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571500" y="2000250"/>
            <a:ext cx="24130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自动发现结构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571500" y="2247900"/>
            <a:ext cx="2413000" cy="8382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神经架构搜索（NAS）可自动化设计学生模型结构，避免人工设计的局限性。结合蒸馏目标，NAS能搜索出在精度与效率间最优权衡的轻量级网络架构。</a:t>
            </a:r>
            <a:endParaRPr lang="en-US" sz="1050" dirty="0"/>
          </a:p>
        </p:txBody>
      </p:sp>
      <p:sp>
        <p:nvSpPr>
          <p:cNvPr id="8" name="Text 5"/>
          <p:cNvSpPr/>
          <p:nvPr/>
        </p:nvSpPr>
        <p:spPr>
          <a:xfrm>
            <a:off x="3365500" y="2000250"/>
            <a:ext cx="24130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联合优化机制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3365500" y="2247900"/>
            <a:ext cx="2413000" cy="8382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蒸馏与NAS联合训练，使学生模型在结构生成阶段即学习教师的知识分布。通过梯度共享与双层优化，实现知识迁移与结构探索的协同增益。</a:t>
            </a:r>
            <a:endParaRPr lang="en-US" sz="1050" dirty="0"/>
          </a:p>
        </p:txBody>
      </p:sp>
      <p:sp>
        <p:nvSpPr>
          <p:cNvPr id="10" name="Text 7"/>
          <p:cNvSpPr/>
          <p:nvPr/>
        </p:nvSpPr>
        <p:spPr>
          <a:xfrm>
            <a:off x="6159500" y="2000250"/>
            <a:ext cx="24130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高效部署路径</a:t>
            </a:r>
            <a:endParaRPr lang="en-US" sz="1200" dirty="0"/>
          </a:p>
        </p:txBody>
      </p:sp>
      <p:sp>
        <p:nvSpPr>
          <p:cNvPr id="11" name="Text 8"/>
          <p:cNvSpPr/>
          <p:nvPr/>
        </p:nvSpPr>
        <p:spPr>
          <a:xfrm>
            <a:off x="6159500" y="2247900"/>
            <a:ext cx="2413000" cy="8382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融合方案显著缩短从大模型到边缘部署的周期，提升压缩效率。自动生成的学生模型更适配硬件资源，推动AI在端侧的大规模落地应用。</a:t>
            </a:r>
            <a:endParaRPr lang="en-US" sz="105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1500" y="2014538"/>
            <a:ext cx="800100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37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THANKS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571500" y="3014663"/>
            <a:ext cx="604838" cy="114300"/>
          </a:xfrm>
          <a:prstGeom prst="rect">
            <a:avLst/>
          </a:prstGeom>
          <a:solidFill>
            <a:srgbClr val="4F44FF"/>
          </a:solidFill>
          <a:ln/>
        </p:spPr>
      </p:sp>
      <p:sp>
        <p:nvSpPr>
          <p:cNvPr id="5" name="Text 2"/>
          <p:cNvSpPr/>
          <p:nvPr/>
        </p:nvSpPr>
        <p:spPr>
          <a:xfrm>
            <a:off x="571500" y="3462337"/>
            <a:ext cx="80010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PPT内容由千问AI生成，访问qianwen.com智能生成更多PPT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9302" r="9302" t="0" b="0"/>
          <a:stretch/>
        </p:blipFill>
        <p:spPr>
          <a:xfrm>
            <a:off x="0" y="0"/>
            <a:ext cx="9144000" cy="16383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深度学习模型发展面临部署瓶颈，参数膨胀与算力约束矛盾日益突出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1143000"/>
            <a:ext cx="80010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8333" b="8333"/>
          <a:stretch/>
        </p:blipFill>
        <p:spPr>
          <a:xfrm>
            <a:off x="571500" y="1828800"/>
            <a:ext cx="1714500" cy="142875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71500" y="3448050"/>
            <a:ext cx="17145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参数膨胀</a:t>
            </a:r>
            <a:endParaRPr lang="en-US" sz="1200" dirty="0"/>
          </a:p>
        </p:txBody>
      </p:sp>
      <p:sp>
        <p:nvSpPr>
          <p:cNvPr id="8" name="Text 4"/>
          <p:cNvSpPr/>
          <p:nvPr/>
        </p:nvSpPr>
        <p:spPr>
          <a:xfrm>
            <a:off x="571500" y="3695700"/>
            <a:ext cx="1714500" cy="1047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现代深度学习模型参数规模迅速增长，如GPT-3达1750亿参数。庞大的体积导致存储与传输成本高昂，严重制约在边缘设备上的部署能力。</a:t>
            </a:r>
            <a:endParaRPr lang="en-US" sz="10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8333" b="8333"/>
          <a:stretch/>
        </p:blipFill>
        <p:spPr>
          <a:xfrm>
            <a:off x="2667000" y="1828800"/>
            <a:ext cx="1714500" cy="142875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667000" y="3448050"/>
            <a:ext cx="17145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算力瓶颈</a:t>
            </a:r>
            <a:endParaRPr lang="en-US" sz="1200" dirty="0"/>
          </a:p>
        </p:txBody>
      </p:sp>
      <p:sp>
        <p:nvSpPr>
          <p:cNvPr id="11" name="Text 6"/>
          <p:cNvSpPr/>
          <p:nvPr/>
        </p:nvSpPr>
        <p:spPr>
          <a:xfrm>
            <a:off x="2667000" y="3695700"/>
            <a:ext cx="1714500" cy="1047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大模型推理依赖高性能硬件，难以满足移动端低延迟、低功耗需求。实时应用场景如自动驾驶无法承受毫秒级以上的响应延迟。</a:t>
            </a:r>
            <a:endParaRPr lang="en-US" sz="10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8333" b="8333"/>
          <a:stretch/>
        </p:blipFill>
        <p:spPr>
          <a:xfrm>
            <a:off x="4762500" y="1828800"/>
            <a:ext cx="1714500" cy="142875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4762500" y="3448050"/>
            <a:ext cx="17145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部署矛盾</a:t>
            </a:r>
            <a:endParaRPr lang="en-US" sz="1200" dirty="0"/>
          </a:p>
        </p:txBody>
      </p:sp>
      <p:sp>
        <p:nvSpPr>
          <p:cNvPr id="14" name="Text 8"/>
          <p:cNvSpPr/>
          <p:nvPr/>
        </p:nvSpPr>
        <p:spPr>
          <a:xfrm>
            <a:off x="4762500" y="3695700"/>
            <a:ext cx="1714500" cy="1047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模型性能提升与资源消耗之间矛盾日益突出。云端集中计算带来隐私泄露风险，而本地部署又受限于终端算力与内存容量。</a:t>
            </a:r>
            <a:endParaRPr lang="en-US" sz="105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8333" b="8333"/>
          <a:stretch/>
        </p:blipFill>
        <p:spPr>
          <a:xfrm>
            <a:off x="6858000" y="1828800"/>
            <a:ext cx="1714500" cy="142875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6858000" y="3448050"/>
            <a:ext cx="17145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能效挑战</a:t>
            </a:r>
            <a:endParaRPr lang="en-US" sz="1200" dirty="0"/>
          </a:p>
        </p:txBody>
      </p:sp>
      <p:sp>
        <p:nvSpPr>
          <p:cNvPr id="17" name="Text 10"/>
          <p:cNvSpPr/>
          <p:nvPr/>
        </p:nvSpPr>
        <p:spPr>
          <a:xfrm>
            <a:off x="6858000" y="3695700"/>
            <a:ext cx="1714500" cy="1047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大规模模型训练和推理产生巨大能耗，不符合绿色AI发展趋势。在物联网和移动场景中，电池续航成为关键限制因素。</a:t>
            </a:r>
            <a:endParaRPr lang="en-US" sz="10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29275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4315" r="4315" t="0" b="0"/>
          <a:stretch/>
        </p:blipFill>
        <p:spPr>
          <a:xfrm>
            <a:off x="0" y="0"/>
            <a:ext cx="9144000" cy="562927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模型蒸馏借鉴‘名师带徒’思想，实现复杂模型知识向轻量化结构的高效传递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1143000"/>
            <a:ext cx="80010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381000" y="1828800"/>
            <a:ext cx="8382000" cy="360997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914775" y="2286000"/>
            <a:ext cx="1314450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350" b="1" dirty="0">
                <a:solidFill>
                  <a:srgbClr val="615CE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模型蒸馏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676275" y="3529013"/>
            <a:ext cx="110490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200"/>
              </a:lnSpc>
              <a:buNone/>
            </a:pPr>
            <a:r>
              <a:rPr lang="en-US" sz="1200" b="1" dirty="0">
                <a:solidFill>
                  <a:srgbClr val="5BB1E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知识传递</a:t>
            </a:r>
            <a:endParaRPr lang="en-US" sz="1200" dirty="0"/>
          </a:p>
        </p:txBody>
      </p:sp>
      <p:sp>
        <p:nvSpPr>
          <p:cNvPr id="9" name="Text 5"/>
          <p:cNvSpPr/>
          <p:nvPr/>
        </p:nvSpPr>
        <p:spPr>
          <a:xfrm>
            <a:off x="876300" y="3857625"/>
            <a:ext cx="1009650" cy="8763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教师模型将决策经验传递给学生模型，提升学习效率。</a:t>
            </a:r>
            <a:endParaRPr lang="en-US" sz="1050" dirty="0"/>
          </a:p>
        </p:txBody>
      </p:sp>
      <p:sp>
        <p:nvSpPr>
          <p:cNvPr id="10" name="Text 6"/>
          <p:cNvSpPr/>
          <p:nvPr/>
        </p:nvSpPr>
        <p:spPr>
          <a:xfrm>
            <a:off x="876300" y="4733925"/>
            <a:ext cx="100965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学生不仅学习结果，还模仿教师的推理过程。</a:t>
            </a:r>
            <a:endParaRPr lang="en-US" sz="1050" dirty="0"/>
          </a:p>
        </p:txBody>
      </p:sp>
      <p:sp>
        <p:nvSpPr>
          <p:cNvPr id="11" name="Text 7"/>
          <p:cNvSpPr/>
          <p:nvPr/>
        </p:nvSpPr>
        <p:spPr>
          <a:xfrm>
            <a:off x="2009775" y="3529013"/>
            <a:ext cx="110490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200"/>
              </a:lnSpc>
              <a:buNone/>
            </a:pPr>
            <a:r>
              <a:rPr lang="en-US" sz="1200" b="1" dirty="0">
                <a:solidFill>
                  <a:srgbClr val="615CE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软标签学习</a:t>
            </a:r>
            <a:endParaRPr lang="en-US" sz="1200" dirty="0"/>
          </a:p>
        </p:txBody>
      </p:sp>
      <p:sp>
        <p:nvSpPr>
          <p:cNvPr id="12" name="Text 8"/>
          <p:cNvSpPr/>
          <p:nvPr/>
        </p:nvSpPr>
        <p:spPr>
          <a:xfrm>
            <a:off x="2209800" y="3857625"/>
            <a:ext cx="100965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软标签包含类别间的隐含关系和相似性信息。</a:t>
            </a:r>
            <a:endParaRPr lang="en-US" sz="1050" dirty="0"/>
          </a:p>
        </p:txBody>
      </p:sp>
      <p:sp>
        <p:nvSpPr>
          <p:cNvPr id="13" name="Text 9"/>
          <p:cNvSpPr/>
          <p:nvPr/>
        </p:nvSpPr>
        <p:spPr>
          <a:xfrm>
            <a:off x="2209800" y="4524375"/>
            <a:ext cx="100965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学生通过拟合概率分布增强泛化能力。</a:t>
            </a:r>
            <a:endParaRPr lang="en-US" sz="1050" dirty="0"/>
          </a:p>
        </p:txBody>
      </p:sp>
      <p:sp>
        <p:nvSpPr>
          <p:cNvPr id="14" name="Text 10"/>
          <p:cNvSpPr/>
          <p:nvPr/>
        </p:nvSpPr>
        <p:spPr>
          <a:xfrm>
            <a:off x="3343275" y="3529013"/>
            <a:ext cx="110490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200"/>
              </a:lnSpc>
              <a:buNone/>
            </a:pPr>
            <a:r>
              <a:rPr lang="en-US" sz="1200" b="1" dirty="0">
                <a:solidFill>
                  <a:srgbClr val="5BB1E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温度机制</a:t>
            </a:r>
            <a:endParaRPr lang="en-US" sz="1200" dirty="0"/>
          </a:p>
        </p:txBody>
      </p:sp>
      <p:sp>
        <p:nvSpPr>
          <p:cNvPr id="15" name="Text 11"/>
          <p:cNvSpPr/>
          <p:nvPr/>
        </p:nvSpPr>
        <p:spPr>
          <a:xfrm>
            <a:off x="3543300" y="3857625"/>
            <a:ext cx="100965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升高温度平滑输出概率，保留低置信度信息。</a:t>
            </a:r>
            <a:endParaRPr lang="en-US" sz="1050" dirty="0"/>
          </a:p>
        </p:txBody>
      </p:sp>
      <p:sp>
        <p:nvSpPr>
          <p:cNvPr id="16" name="Text 12"/>
          <p:cNvSpPr/>
          <p:nvPr/>
        </p:nvSpPr>
        <p:spPr>
          <a:xfrm>
            <a:off x="3543300" y="4524375"/>
            <a:ext cx="100965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揭示教师对相似类别的细微判别逻辑。</a:t>
            </a:r>
            <a:endParaRPr lang="en-US" sz="1050" dirty="0"/>
          </a:p>
        </p:txBody>
      </p:sp>
      <p:sp>
        <p:nvSpPr>
          <p:cNvPr id="17" name="Text 13"/>
          <p:cNvSpPr/>
          <p:nvPr/>
        </p:nvSpPr>
        <p:spPr>
          <a:xfrm>
            <a:off x="4676775" y="3529013"/>
            <a:ext cx="110490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200"/>
              </a:lnSpc>
              <a:buNone/>
            </a:pPr>
            <a:r>
              <a:rPr lang="en-US" sz="1200" b="1" dirty="0">
                <a:solidFill>
                  <a:srgbClr val="615CE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模型压缩</a:t>
            </a:r>
            <a:endParaRPr lang="en-US" sz="1200" dirty="0"/>
          </a:p>
        </p:txBody>
      </p:sp>
      <p:sp>
        <p:nvSpPr>
          <p:cNvPr id="18" name="Text 14"/>
          <p:cNvSpPr/>
          <p:nvPr/>
        </p:nvSpPr>
        <p:spPr>
          <a:xfrm>
            <a:off x="4876800" y="3857625"/>
            <a:ext cx="100965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将大模型知识浓缩到小模型中，减少参数量。</a:t>
            </a:r>
            <a:endParaRPr lang="en-US" sz="1050" dirty="0"/>
          </a:p>
        </p:txBody>
      </p:sp>
      <p:sp>
        <p:nvSpPr>
          <p:cNvPr id="19" name="Text 15"/>
          <p:cNvSpPr/>
          <p:nvPr/>
        </p:nvSpPr>
        <p:spPr>
          <a:xfrm>
            <a:off x="4876800" y="4524375"/>
            <a:ext cx="100965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降低计算开销，适合资源受限环境部署。</a:t>
            </a:r>
            <a:endParaRPr lang="en-US" sz="1050" dirty="0"/>
          </a:p>
        </p:txBody>
      </p:sp>
      <p:sp>
        <p:nvSpPr>
          <p:cNvPr id="20" name="Text 16"/>
          <p:cNvSpPr/>
          <p:nvPr/>
        </p:nvSpPr>
        <p:spPr>
          <a:xfrm>
            <a:off x="6010275" y="3529013"/>
            <a:ext cx="110490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200"/>
              </a:lnSpc>
              <a:buNone/>
            </a:pPr>
            <a:r>
              <a:rPr lang="en-US" sz="1200" b="1" dirty="0">
                <a:solidFill>
                  <a:srgbClr val="5BB1E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轻量化推理</a:t>
            </a:r>
            <a:endParaRPr lang="en-US" sz="1200" dirty="0"/>
          </a:p>
        </p:txBody>
      </p:sp>
      <p:sp>
        <p:nvSpPr>
          <p:cNvPr id="21" name="Text 17"/>
          <p:cNvSpPr/>
          <p:nvPr/>
        </p:nvSpPr>
        <p:spPr>
          <a:xfrm>
            <a:off x="6210300" y="3857625"/>
            <a:ext cx="100965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适用于移动端和边缘设备的高效实时推理。</a:t>
            </a:r>
            <a:endParaRPr lang="en-US" sz="1050" dirty="0"/>
          </a:p>
        </p:txBody>
      </p:sp>
      <p:sp>
        <p:nvSpPr>
          <p:cNvPr id="22" name="Text 18"/>
          <p:cNvSpPr/>
          <p:nvPr/>
        </p:nvSpPr>
        <p:spPr>
          <a:xfrm>
            <a:off x="6210300" y="4524375"/>
            <a:ext cx="100965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在保证性能的同时显著提升运行速度。</a:t>
            </a:r>
            <a:endParaRPr lang="en-US" sz="1050" dirty="0"/>
          </a:p>
        </p:txBody>
      </p:sp>
      <p:sp>
        <p:nvSpPr>
          <p:cNvPr id="23" name="Text 19"/>
          <p:cNvSpPr/>
          <p:nvPr/>
        </p:nvSpPr>
        <p:spPr>
          <a:xfrm>
            <a:off x="7343775" y="3529013"/>
            <a:ext cx="110490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200"/>
              </a:lnSpc>
              <a:buNone/>
            </a:pPr>
            <a:r>
              <a:rPr lang="en-US" sz="1200" b="1" dirty="0">
                <a:solidFill>
                  <a:srgbClr val="615CE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泛化增强</a:t>
            </a:r>
            <a:endParaRPr lang="en-US" sz="1200" dirty="0"/>
          </a:p>
        </p:txBody>
      </p:sp>
      <p:sp>
        <p:nvSpPr>
          <p:cNvPr id="24" name="Text 20"/>
          <p:cNvSpPr/>
          <p:nvPr/>
        </p:nvSpPr>
        <p:spPr>
          <a:xfrm>
            <a:off x="7543800" y="3857625"/>
            <a:ext cx="1009650" cy="8763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学生模型从教师的概率输出中学得更鲁棒的特征。</a:t>
            </a:r>
            <a:endParaRPr lang="en-US" sz="1050" dirty="0"/>
          </a:p>
        </p:txBody>
      </p:sp>
      <p:sp>
        <p:nvSpPr>
          <p:cNvPr id="25" name="Text 21"/>
          <p:cNvSpPr/>
          <p:nvPr/>
        </p:nvSpPr>
        <p:spPr>
          <a:xfrm>
            <a:off x="7543800" y="4733925"/>
            <a:ext cx="100965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提高在未见数据上的适应能力和准确率。</a:t>
            </a:r>
            <a:endParaRPr lang="en-US" sz="10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软标签蕴含的类别间关系信息远超硬标签，构成知识迁移的信息基础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1143000"/>
            <a:ext cx="80010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571500" y="2400300"/>
            <a:ext cx="1714500" cy="21431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4F44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01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571500" y="2728913"/>
            <a:ext cx="17145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硬标签局限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571500" y="2976563"/>
            <a:ext cx="1714500" cy="1047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传统硬标签仅提供单一正确类别，缺乏对相似类别的区分信息。学生模型难以学习到类别间的细粒度关系，限制泛化能力提升。</a:t>
            </a:r>
            <a:endParaRPr lang="en-US" sz="1050" dirty="0"/>
          </a:p>
        </p:txBody>
      </p:sp>
      <p:sp>
        <p:nvSpPr>
          <p:cNvPr id="9" name="Text 6"/>
          <p:cNvSpPr/>
          <p:nvPr/>
        </p:nvSpPr>
        <p:spPr>
          <a:xfrm>
            <a:off x="2667000" y="2400300"/>
            <a:ext cx="1714500" cy="21431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4F44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02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2667000" y="2728913"/>
            <a:ext cx="17145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软标签优势</a:t>
            </a:r>
            <a:endParaRPr lang="en-US" sz="1200" dirty="0"/>
          </a:p>
        </p:txBody>
      </p:sp>
      <p:sp>
        <p:nvSpPr>
          <p:cNvPr id="11" name="Text 8"/>
          <p:cNvSpPr/>
          <p:nvPr/>
        </p:nvSpPr>
        <p:spPr>
          <a:xfrm>
            <a:off x="2667000" y="2976563"/>
            <a:ext cx="1714500" cy="1047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教师模型输出的软标签包含各类别概率分布，揭示了语义相近类别的潜在关联。这种隐性知识有助于学生模型更全面理解任务结构。</a:t>
            </a:r>
            <a:endParaRPr lang="en-US" sz="1050" dirty="0"/>
          </a:p>
        </p:txBody>
      </p:sp>
      <p:sp>
        <p:nvSpPr>
          <p:cNvPr id="12" name="Text 9"/>
          <p:cNvSpPr/>
          <p:nvPr/>
        </p:nvSpPr>
        <p:spPr>
          <a:xfrm>
            <a:off x="4762500" y="2400300"/>
            <a:ext cx="1714500" cy="21431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4F44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03</a:t>
            </a:r>
            <a:endParaRPr lang="en-US" sz="1200" dirty="0"/>
          </a:p>
        </p:txBody>
      </p:sp>
      <p:sp>
        <p:nvSpPr>
          <p:cNvPr id="13" name="Text 10"/>
          <p:cNvSpPr/>
          <p:nvPr/>
        </p:nvSpPr>
        <p:spPr>
          <a:xfrm>
            <a:off x="4762500" y="2728913"/>
            <a:ext cx="17145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温度机制作用</a:t>
            </a:r>
            <a:endParaRPr lang="en-US" sz="1200" dirty="0"/>
          </a:p>
        </p:txBody>
      </p:sp>
      <p:sp>
        <p:nvSpPr>
          <p:cNvPr id="14" name="Text 11"/>
          <p:cNvSpPr/>
          <p:nvPr/>
        </p:nvSpPr>
        <p:spPr>
          <a:xfrm>
            <a:off x="4762500" y="2976563"/>
            <a:ext cx="1714500" cy="1047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引入温度参数可平滑概率分布，放大低概率类别的信息量。高温下的软标签更能体现教师模型对模糊样本的判别逻辑。</a:t>
            </a:r>
            <a:endParaRPr lang="en-US" sz="1050" dirty="0"/>
          </a:p>
        </p:txBody>
      </p:sp>
      <p:sp>
        <p:nvSpPr>
          <p:cNvPr id="15" name="Text 12"/>
          <p:cNvSpPr/>
          <p:nvPr/>
        </p:nvSpPr>
        <p:spPr>
          <a:xfrm>
            <a:off x="6858000" y="2400300"/>
            <a:ext cx="1714500" cy="21431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4F44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04</a:t>
            </a:r>
            <a:endParaRPr lang="en-US" sz="1200" dirty="0"/>
          </a:p>
        </p:txBody>
      </p:sp>
      <p:sp>
        <p:nvSpPr>
          <p:cNvPr id="16" name="Text 13"/>
          <p:cNvSpPr/>
          <p:nvPr/>
        </p:nvSpPr>
        <p:spPr>
          <a:xfrm>
            <a:off x="6858000" y="2728913"/>
            <a:ext cx="17145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知识迁移基础</a:t>
            </a:r>
            <a:endParaRPr lang="en-US" sz="1200" dirty="0"/>
          </a:p>
        </p:txBody>
      </p:sp>
      <p:sp>
        <p:nvSpPr>
          <p:cNvPr id="17" name="Text 14"/>
          <p:cNvSpPr/>
          <p:nvPr/>
        </p:nvSpPr>
        <p:spPr>
          <a:xfrm>
            <a:off x="6858000" y="2976563"/>
            <a:ext cx="1714500" cy="1047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软标签携带的类别间关系构成了知识蒸馏的核心信息源。通过模仿教师的输出分布，学生模型获得超越标注数据的知识精华。</a:t>
            </a:r>
            <a:endParaRPr lang="en-US" sz="10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29275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9302" r="9302" t="0" b="0"/>
          <a:stretch/>
        </p:blipFill>
        <p:spPr>
          <a:xfrm>
            <a:off x="0" y="0"/>
            <a:ext cx="9144000" cy="16383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温度机制平滑概率分布，揭示教师模型对相似类别的隐性判别逻辑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1143000"/>
            <a:ext cx="80010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381000" y="1828800"/>
            <a:ext cx="8382000" cy="360997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766888" y="1914525"/>
            <a:ext cx="2667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615CE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01</a:t>
            </a:r>
            <a:endParaRPr lang="en-US" sz="1500" dirty="0"/>
          </a:p>
        </p:txBody>
      </p:sp>
      <p:sp>
        <p:nvSpPr>
          <p:cNvPr id="8" name="Text 4"/>
          <p:cNvSpPr/>
          <p:nvPr/>
        </p:nvSpPr>
        <p:spPr>
          <a:xfrm>
            <a:off x="1085850" y="2305050"/>
            <a:ext cx="1628775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软标签优势</a:t>
            </a:r>
            <a:endParaRPr lang="en-US" sz="1200" dirty="0"/>
          </a:p>
        </p:txBody>
      </p:sp>
      <p:sp>
        <p:nvSpPr>
          <p:cNvPr id="9" name="Text 5"/>
          <p:cNvSpPr/>
          <p:nvPr/>
        </p:nvSpPr>
        <p:spPr>
          <a:xfrm>
            <a:off x="1085850" y="2595563"/>
            <a:ext cx="1628775" cy="12954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软标签保留教师模型的概率分布，传递类别间的相对关系。相比硬标签，提供更丰富的学习信号。有助于学生模型捕捉相似类别间的细微差异。</a:t>
            </a:r>
            <a:endParaRPr lang="en-US" sz="1050" dirty="0"/>
          </a:p>
        </p:txBody>
      </p:sp>
      <p:sp>
        <p:nvSpPr>
          <p:cNvPr id="10" name="Text 6"/>
          <p:cNvSpPr/>
          <p:nvPr/>
        </p:nvSpPr>
        <p:spPr>
          <a:xfrm>
            <a:off x="3548062" y="1914525"/>
            <a:ext cx="2667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5BB1E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02</a:t>
            </a:r>
            <a:endParaRPr lang="en-US" sz="1500" dirty="0"/>
          </a:p>
        </p:txBody>
      </p:sp>
      <p:sp>
        <p:nvSpPr>
          <p:cNvPr id="11" name="Text 7"/>
          <p:cNvSpPr/>
          <p:nvPr/>
        </p:nvSpPr>
        <p:spPr>
          <a:xfrm>
            <a:off x="2867025" y="2305050"/>
            <a:ext cx="1628775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温度机制作用</a:t>
            </a:r>
            <a:endParaRPr lang="en-US" sz="1200" dirty="0"/>
          </a:p>
        </p:txBody>
      </p:sp>
      <p:sp>
        <p:nvSpPr>
          <p:cNvPr id="12" name="Text 8"/>
          <p:cNvSpPr/>
          <p:nvPr/>
        </p:nvSpPr>
        <p:spPr>
          <a:xfrm>
            <a:off x="2867025" y="2595563"/>
            <a:ext cx="1628775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引入温度参数平滑概率分布。增强低概率类别中的隐性信息表达。高温下促进非主导类别的知识迁移。</a:t>
            </a:r>
            <a:endParaRPr lang="en-US" sz="1050" dirty="0"/>
          </a:p>
        </p:txBody>
      </p:sp>
      <p:sp>
        <p:nvSpPr>
          <p:cNvPr id="13" name="Text 9"/>
          <p:cNvSpPr/>
          <p:nvPr/>
        </p:nvSpPr>
        <p:spPr>
          <a:xfrm>
            <a:off x="5329238" y="1914525"/>
            <a:ext cx="2667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615CE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03</a:t>
            </a:r>
            <a:endParaRPr lang="en-US" sz="1500" dirty="0"/>
          </a:p>
        </p:txBody>
      </p:sp>
      <p:sp>
        <p:nvSpPr>
          <p:cNvPr id="14" name="Text 10"/>
          <p:cNvSpPr/>
          <p:nvPr/>
        </p:nvSpPr>
        <p:spPr>
          <a:xfrm>
            <a:off x="4648200" y="2305050"/>
            <a:ext cx="1628775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KL散度应用</a:t>
            </a:r>
            <a:endParaRPr lang="en-US" sz="1200" dirty="0"/>
          </a:p>
        </p:txBody>
      </p:sp>
      <p:sp>
        <p:nvSpPr>
          <p:cNvPr id="15" name="Text 11"/>
          <p:cNvSpPr/>
          <p:nvPr/>
        </p:nvSpPr>
        <p:spPr>
          <a:xfrm>
            <a:off x="4648200" y="2595563"/>
            <a:ext cx="1628775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使用KL散度衡量学生与教师分布的差异。引导学生模仿教师的决策逻辑。不仅学习结果，更学习推理过程。</a:t>
            </a:r>
            <a:endParaRPr lang="en-US" sz="1050" dirty="0"/>
          </a:p>
        </p:txBody>
      </p:sp>
      <p:sp>
        <p:nvSpPr>
          <p:cNvPr id="16" name="Text 12"/>
          <p:cNvSpPr/>
          <p:nvPr/>
        </p:nvSpPr>
        <p:spPr>
          <a:xfrm>
            <a:off x="7110413" y="1914525"/>
            <a:ext cx="2667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5BB1E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04</a:t>
            </a:r>
            <a:endParaRPr lang="en-US" sz="1500" dirty="0"/>
          </a:p>
        </p:txBody>
      </p:sp>
      <p:sp>
        <p:nvSpPr>
          <p:cNvPr id="17" name="Text 13"/>
          <p:cNvSpPr/>
          <p:nvPr/>
        </p:nvSpPr>
        <p:spPr>
          <a:xfrm>
            <a:off x="6429375" y="2305050"/>
            <a:ext cx="1628775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联合损失优化</a:t>
            </a:r>
            <a:endParaRPr lang="en-US" sz="1200" dirty="0"/>
          </a:p>
        </p:txBody>
      </p:sp>
      <p:sp>
        <p:nvSpPr>
          <p:cNvPr id="18" name="Text 14"/>
          <p:cNvSpPr/>
          <p:nvPr/>
        </p:nvSpPr>
        <p:spPr>
          <a:xfrm>
            <a:off x="6429375" y="2595563"/>
            <a:ext cx="1628775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结合蒸馏损失与真实标签的交叉熵。平衡教师模型的泛化能力与真实数据准确性。提升模型收敛稳定性与预测性能。</a:t>
            </a:r>
            <a:endParaRPr lang="en-US" sz="1050" dirty="0"/>
          </a:p>
        </p:txBody>
      </p:sp>
      <p:sp>
        <p:nvSpPr>
          <p:cNvPr id="19" name="Text 15"/>
          <p:cNvSpPr/>
          <p:nvPr/>
        </p:nvSpPr>
        <p:spPr>
          <a:xfrm>
            <a:off x="6143625" y="4014788"/>
            <a:ext cx="2667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615CE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05</a:t>
            </a:r>
            <a:endParaRPr lang="en-US" sz="1500" dirty="0"/>
          </a:p>
        </p:txBody>
      </p:sp>
      <p:sp>
        <p:nvSpPr>
          <p:cNvPr id="20" name="Text 16"/>
          <p:cNvSpPr/>
          <p:nvPr/>
        </p:nvSpPr>
        <p:spPr>
          <a:xfrm>
            <a:off x="4648200" y="4405313"/>
            <a:ext cx="3257550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类间关系传递</a:t>
            </a:r>
            <a:endParaRPr lang="en-US" sz="1200" dirty="0"/>
          </a:p>
        </p:txBody>
      </p:sp>
      <p:sp>
        <p:nvSpPr>
          <p:cNvPr id="21" name="Text 17"/>
          <p:cNvSpPr/>
          <p:nvPr/>
        </p:nvSpPr>
        <p:spPr>
          <a:xfrm>
            <a:off x="4648200" y="4695825"/>
            <a:ext cx="325755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教师模型输出编码了类间语义关联。例如‘猫与狗’比‘猫与车’更相似。软标签帮助学生模型理解此类隐性结构。</a:t>
            </a:r>
            <a:endParaRPr lang="en-US" sz="1050" dirty="0"/>
          </a:p>
        </p:txBody>
      </p:sp>
      <p:sp>
        <p:nvSpPr>
          <p:cNvPr id="22" name="Text 18"/>
          <p:cNvSpPr/>
          <p:nvPr/>
        </p:nvSpPr>
        <p:spPr>
          <a:xfrm>
            <a:off x="2733675" y="4014788"/>
            <a:ext cx="2667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5BB1E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06</a:t>
            </a:r>
            <a:endParaRPr lang="en-US" sz="1500" dirty="0"/>
          </a:p>
        </p:txBody>
      </p:sp>
      <p:sp>
        <p:nvSpPr>
          <p:cNvPr id="23" name="Text 19"/>
          <p:cNvSpPr/>
          <p:nvPr/>
        </p:nvSpPr>
        <p:spPr>
          <a:xfrm>
            <a:off x="1238250" y="4405313"/>
            <a:ext cx="3257550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知识蒸馏机制</a:t>
            </a:r>
            <a:endParaRPr lang="en-US" sz="1200" dirty="0"/>
          </a:p>
        </p:txBody>
      </p:sp>
      <p:sp>
        <p:nvSpPr>
          <p:cNvPr id="24" name="Text 20"/>
          <p:cNvSpPr/>
          <p:nvPr/>
        </p:nvSpPr>
        <p:spPr>
          <a:xfrm>
            <a:off x="1238250" y="4695825"/>
            <a:ext cx="325755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通过概率分布迁移实现知识压缩。学生模型在小规模结构中继承教师的知识。提升轻量模型的泛化与识别能力。</a:t>
            </a:r>
            <a:endParaRPr lang="en-US" sz="10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1500" y="3314700"/>
            <a:ext cx="476250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37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技术架构与关键方法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571500" y="4157662"/>
            <a:ext cx="4762500" cy="14288"/>
          </a:xfrm>
          <a:prstGeom prst="rect">
            <a:avLst/>
          </a:prstGeom>
          <a:solidFill>
            <a:srgbClr val="333333">
              <a:alpha val="30000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571500" y="4362450"/>
            <a:ext cx="47625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419725" y="3009900"/>
            <a:ext cx="3729038" cy="28575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2500"/>
              </a:lnSpc>
              <a:buNone/>
            </a:pPr>
            <a:r>
              <a:rPr lang="en-US" sz="22500" b="1" dirty="0">
                <a:solidFill>
                  <a:srgbClr val="4F44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02</a:t>
            </a:r>
            <a:endParaRPr lang="en-US" sz="22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19125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9302" r="9302" t="0" b="0"/>
          <a:stretch/>
        </p:blipFill>
        <p:spPr>
          <a:xfrm>
            <a:off x="0" y="0"/>
            <a:ext cx="9144000" cy="16383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经典蒸馏框架由教师模型、学生模型与组合损失函数三者协同构建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1143000"/>
            <a:ext cx="80010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1190625" y="1828800"/>
            <a:ext cx="476250" cy="47625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71500" y="2419350"/>
            <a:ext cx="17145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三元架构</a:t>
            </a:r>
            <a:endParaRPr lang="en-US" sz="1200" dirty="0"/>
          </a:p>
        </p:txBody>
      </p:sp>
      <p:sp>
        <p:nvSpPr>
          <p:cNvPr id="8" name="Text 4"/>
          <p:cNvSpPr/>
          <p:nvPr/>
        </p:nvSpPr>
        <p:spPr>
          <a:xfrm>
            <a:off x="571500" y="2667000"/>
            <a:ext cx="1714500" cy="12573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经典蒸馏由教师模型、学生模型与组合损失函数构成核心框架。教师提供知识，学生负责继承，损失函数引导迁移方向，三者协同实现高效知识传递。</a:t>
            </a:r>
            <a:endParaRPr lang="en-US" sz="10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3286125" y="1828800"/>
            <a:ext cx="476250" cy="47625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667000" y="2419350"/>
            <a:ext cx="17145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教师角色</a:t>
            </a:r>
            <a:endParaRPr lang="en-US" sz="1200" dirty="0"/>
          </a:p>
        </p:txBody>
      </p:sp>
      <p:sp>
        <p:nvSpPr>
          <p:cNvPr id="11" name="Text 6"/>
          <p:cNvSpPr/>
          <p:nvPr/>
        </p:nvSpPr>
        <p:spPr>
          <a:xfrm>
            <a:off x="2667000" y="2667000"/>
            <a:ext cx="1714500" cy="12573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教师模型通常是大规模预训练模型，如BERT或ViT，具备强大泛化能力。其软输出蕴含类别间隐含关系，为学生模型提供超越硬标签的监督信号。</a:t>
            </a:r>
            <a:endParaRPr lang="en-US" sz="10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5381625" y="1828800"/>
            <a:ext cx="476250" cy="47625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4762500" y="2419350"/>
            <a:ext cx="17145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学生设计</a:t>
            </a:r>
            <a:endParaRPr lang="en-US" sz="1200" dirty="0"/>
          </a:p>
        </p:txBody>
      </p:sp>
      <p:sp>
        <p:nvSpPr>
          <p:cNvPr id="14" name="Text 8"/>
          <p:cNvSpPr/>
          <p:nvPr/>
        </p:nvSpPr>
        <p:spPr>
          <a:xfrm>
            <a:off x="4762500" y="2667000"/>
            <a:ext cx="1714500" cy="12573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学生模型采用轻量化结构，如TinyBERT或MobileNet，追求低延迟与小体积。通过模仿教师行为，在资源受限设备上实现近似性能的高效部署。</a:t>
            </a:r>
            <a:endParaRPr lang="en-US" sz="105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7477125" y="1828800"/>
            <a:ext cx="476250" cy="47625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6858000" y="2419350"/>
            <a:ext cx="17145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损失融合</a:t>
            </a:r>
            <a:endParaRPr lang="en-US" sz="1200" dirty="0"/>
          </a:p>
        </p:txBody>
      </p:sp>
      <p:sp>
        <p:nvSpPr>
          <p:cNvPr id="17" name="Text 10"/>
          <p:cNvSpPr/>
          <p:nvPr/>
        </p:nvSpPr>
        <p:spPr>
          <a:xfrm>
            <a:off x="6858000" y="2667000"/>
            <a:ext cx="1714500" cy="1047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组合损失结合KL散度与交叉熵，平衡知识迁移与真实标签监督。超参数α调节两者权重，确保学生既学逻辑又保准确率。</a:t>
            </a:r>
            <a:endParaRPr lang="en-US" sz="1050" dirty="0"/>
          </a:p>
        </p:txBody>
      </p:sp>
      <p:pic>
        <p:nvPicPr>
          <p:cNvPr id="18" name="Image 5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1190625" y="4114800"/>
            <a:ext cx="476250" cy="476250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571500" y="4705350"/>
            <a:ext cx="17145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温度机制</a:t>
            </a:r>
            <a:endParaRPr lang="en-US" sz="1200" dirty="0"/>
          </a:p>
        </p:txBody>
      </p:sp>
      <p:sp>
        <p:nvSpPr>
          <p:cNvPr id="20" name="Text 12"/>
          <p:cNvSpPr/>
          <p:nvPr/>
        </p:nvSpPr>
        <p:spPr>
          <a:xfrm>
            <a:off x="571500" y="4953000"/>
            <a:ext cx="1714500" cy="1047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引入温度T软化教师输出分布，揭示低概率类别的潜在信息。高温使概率更平滑，帮助学生捕捉相似类别间的细微判别逻辑。</a:t>
            </a:r>
            <a:endParaRPr lang="en-US" sz="10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2025-12-11T01:49:59Z</dcterms:created>
  <dcterms:modified xsi:type="dcterms:W3CDTF">2025-12-11T01:49:59Z</dcterms:modified>
</cp:coreProperties>
</file>

<file path=docProps/custom.xml><?xml version="1.0" encoding="utf-8"?>
<ns0:Properties xmlns:ns0="http://schemas.openxmlformats.org/officeDocument/2006/custom-properties" xmlns:ns1="http://schemas.openxmlformats.org/officeDocument/2006/docPropsVTypes" xmlns="http://schemas.openxmlformats.org/officeDocument/2006/custom-properties" xmlns:vt="http://schemas.openxmlformats.org/officeDocument/2006/docPropsVTypes">
  <ns0:property fmtid="{D5CDD505-2E9C-101B-9397-08002B2CF9AE}" pid="2" name="AIGC">
    <ns1:lpwstr>{"Label": 1, "ContentProducer": "001191330110MADHPQQY7L10000", "ProduceID": "085f8d0ea246bbd2c2a6b67711d2503b", "ReservedCode1": "ecad99b6ca47edc950fd5e69e2489dc3294752959b50f4e14a7e1e50a429681e", "ContentPropagator": "001191330110MADHPQQY7L10000", "PropagateID": "085f8d0ea246bbd2c2a6b67711d2503b", "ReservedCode2": ""}</ns1:lpwstr>
  </ns0:property>
</ns0:Properties>
</file>